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6" r:id="rId2"/>
    <p:sldId id="257" r:id="rId3"/>
    <p:sldId id="270" r:id="rId4"/>
    <p:sldId id="259" r:id="rId5"/>
    <p:sldId id="258" r:id="rId6"/>
    <p:sldId id="268" r:id="rId7"/>
    <p:sldId id="261" r:id="rId8"/>
    <p:sldId id="262" r:id="rId9"/>
    <p:sldId id="275" r:id="rId10"/>
    <p:sldId id="278" r:id="rId11"/>
    <p:sldId id="277" r:id="rId12"/>
    <p:sldId id="265" r:id="rId13"/>
    <p:sldId id="283" r:id="rId14"/>
    <p:sldId id="284" r:id="rId15"/>
    <p:sldId id="281" r:id="rId16"/>
    <p:sldId id="267" r:id="rId17"/>
    <p:sldId id="282"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288" autoAdjust="0"/>
  </p:normalViewPr>
  <p:slideViewPr>
    <p:cSldViewPr snapToGrid="0" snapToObjects="1">
      <p:cViewPr>
        <p:scale>
          <a:sx n="75" d="100"/>
          <a:sy n="75" d="100"/>
        </p:scale>
        <p:origin x="1914" y="54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8037F-DB21-16F0-BBD9-11516729F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12FB5-4826-4A37-4B59-90401612661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0B7E200-C3BC-FAC5-C6B7-19A79E3F90FC}"/>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C11F9CBE-075B-6539-4ED2-1F476806B937}"/>
              </a:ext>
            </a:extLst>
          </p:cNvPr>
          <p:cNvSpPr>
            <a:spLocks noGrp="1"/>
          </p:cNvSpPr>
          <p:nvPr>
            <p:ph type="sldNum" sz="quarter" idx="5"/>
          </p:nvPr>
        </p:nvSpPr>
        <p:spPr/>
      </p:sp>
    </p:spTree>
    <p:extLst>
      <p:ext uri="{BB962C8B-B14F-4D97-AF65-F5344CB8AC3E}">
        <p14:creationId xmlns:p14="http://schemas.microsoft.com/office/powerpoint/2010/main" val="543385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71B1E-59AD-FA88-C5E9-E010CB185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7CD640-A601-F375-3BF4-C698DDCD6CC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A86E3AC-7A9C-2CDE-1440-45788845B05F}"/>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8061834-996C-EB46-B03A-9A75C3745649}"/>
              </a:ext>
            </a:extLst>
          </p:cNvPr>
          <p:cNvSpPr>
            <a:spLocks noGrp="1"/>
          </p:cNvSpPr>
          <p:nvPr>
            <p:ph type="sldNum" sz="quarter" idx="5"/>
          </p:nvPr>
        </p:nvSpPr>
        <p:spPr/>
      </p:sp>
    </p:spTree>
    <p:extLst>
      <p:ext uri="{BB962C8B-B14F-4D97-AF65-F5344CB8AC3E}">
        <p14:creationId xmlns:p14="http://schemas.microsoft.com/office/powerpoint/2010/main" val="307578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VAUGHAN DISTRICT 4 - EXECUTIVE CRIME ANALYTICS SUMMARY</a:t>
            </a:r>
          </a:p>
          <a:p>
            <a:pPr latinLnBrk="1"/>
            <a:r>
              <a:rPr lang="en-CA" sz="1200" b="0" i="0" kern="1200" dirty="0">
                <a:solidFill>
                  <a:schemeClr val="tx1"/>
                </a:solidFill>
                <a:effectLst/>
                <a:latin typeface="+mn-lt"/>
                <a:ea typeface="+mn-ea"/>
                <a:cs typeface="+mn-cs"/>
              </a:rPr>
              <a:t>======================================================================</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VAUGHAN DISTRICT OVERVIEW</a:t>
            </a:r>
          </a:p>
          <a:p>
            <a:pPr latinLnBrk="1"/>
            <a:r>
              <a:rPr lang="en-CA" sz="1200" b="0" i="0" kern="1200" dirty="0">
                <a:solidFill>
                  <a:schemeClr val="tx1"/>
                </a:solidFill>
                <a:effectLst/>
                <a:latin typeface="+mn-lt"/>
                <a:ea typeface="+mn-ea"/>
                <a:cs typeface="+mn-cs"/>
              </a:rPr>
              <a:t>   • Total Incidents Analyzed: 168,061</a:t>
            </a:r>
          </a:p>
          <a:p>
            <a:pPr latinLnBrk="1"/>
            <a:r>
              <a:rPr lang="en-CA" sz="1200" b="0" i="0" kern="1200" dirty="0">
                <a:solidFill>
                  <a:schemeClr val="tx1"/>
                </a:solidFill>
                <a:effectLst/>
                <a:latin typeface="+mn-lt"/>
                <a:ea typeface="+mn-ea"/>
                <a:cs typeface="+mn-cs"/>
              </a:rPr>
              <a:t>   • Analysis Period: 2020-01-01 to 2025-11-19</a:t>
            </a:r>
          </a:p>
          <a:p>
            <a:pPr latinLnBrk="1"/>
            <a:r>
              <a:rPr lang="en-CA" sz="1200" b="0" i="0" kern="1200" dirty="0">
                <a:solidFill>
                  <a:schemeClr val="tx1"/>
                </a:solidFill>
                <a:effectLst/>
                <a:latin typeface="+mn-lt"/>
                <a:ea typeface="+mn-ea"/>
                <a:cs typeface="+mn-cs"/>
              </a:rPr>
              <a:t>   • Years Covered: [np.int32(2020), np.int32(2021), np.int32(2022), np.int32(2023), np.int32(2024), np.int32(2025)]</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VAUGHAN KEY PATTERNS</a:t>
            </a:r>
          </a:p>
          <a:p>
            <a:pPr latinLnBrk="1"/>
            <a:r>
              <a:rPr lang="en-CA" sz="1200" b="0" i="0" kern="1200" dirty="0">
                <a:solidFill>
                  <a:schemeClr val="tx1"/>
                </a:solidFill>
                <a:effectLst/>
                <a:latin typeface="+mn-lt"/>
                <a:ea typeface="+mn-ea"/>
                <a:cs typeface="+mn-cs"/>
              </a:rPr>
              <a:t>   • Peak Year: 2024 (95,050 incidents)</a:t>
            </a:r>
          </a:p>
          <a:p>
            <a:pPr latinLnBrk="1"/>
            <a:r>
              <a:rPr lang="en-CA" sz="1200" b="0" i="0" kern="1200" dirty="0">
                <a:solidFill>
                  <a:schemeClr val="tx1"/>
                </a:solidFill>
                <a:effectLst/>
                <a:latin typeface="+mn-lt"/>
                <a:ea typeface="+mn-ea"/>
                <a:cs typeface="+mn-cs"/>
              </a:rPr>
              <a:t>   • Peak Month: 4 (24,388 incidents)</a:t>
            </a:r>
          </a:p>
          <a:p>
            <a:pPr latinLnBrk="1"/>
            <a:r>
              <a:rPr lang="en-CA" sz="1200" b="0" i="0" kern="1200" dirty="0">
                <a:solidFill>
                  <a:schemeClr val="tx1"/>
                </a:solidFill>
                <a:effectLst/>
                <a:latin typeface="+mn-lt"/>
                <a:ea typeface="+mn-ea"/>
                <a:cs typeface="+mn-cs"/>
              </a:rPr>
              <a:t>   • Peak Day: Friday (26,045 incidents)</a:t>
            </a:r>
          </a:p>
          <a:p>
            <a:pPr latinLnBrk="1"/>
            <a:r>
              <a:rPr lang="en-CA" sz="1200" b="0" i="0" kern="1200" dirty="0">
                <a:solidFill>
                  <a:schemeClr val="tx1"/>
                </a:solidFill>
                <a:effectLst/>
                <a:latin typeface="+mn-lt"/>
                <a:ea typeface="+mn-ea"/>
                <a:cs typeface="+mn-cs"/>
              </a:rPr>
              <a:t>   • Peak Hour: 16:00 (17,110 incidents)</a:t>
            </a:r>
          </a:p>
          <a:p>
            <a:pPr latinLnBrk="1"/>
            <a:r>
              <a:rPr lang="en-CA" sz="1200" b="0" i="0" kern="1200" dirty="0">
                <a:solidFill>
                  <a:schemeClr val="tx1"/>
                </a:solidFill>
                <a:effectLst/>
                <a:latin typeface="+mn-lt"/>
                <a:ea typeface="+mn-ea"/>
                <a:cs typeface="+mn-cs"/>
              </a:rPr>
              <a:t>   • Latest YoY Growth: -83.6%</a:t>
            </a:r>
          </a:p>
          <a:p>
            <a:pPr latinLnBrk="1"/>
            <a:r>
              <a:rPr lang="en-CA" sz="1200" b="0" i="0" kern="1200" dirty="0">
                <a:solidFill>
                  <a:schemeClr val="tx1"/>
                </a:solidFill>
                <a:effectLst/>
                <a:latin typeface="+mn-lt"/>
                <a:ea typeface="+mn-ea"/>
                <a:cs typeface="+mn-cs"/>
              </a:rPr>
              <a:t>   • Overall Growth: +30.2%</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VAUGHAN STRATEGIC INSIGHTS</a:t>
            </a:r>
          </a:p>
          <a:p>
            <a:pPr latinLnBrk="1"/>
            <a:r>
              <a:rPr lang="en-CA" sz="1200" b="0" i="0" kern="1200" dirty="0">
                <a:solidFill>
                  <a:schemeClr val="tx1"/>
                </a:solidFill>
                <a:effectLst/>
                <a:latin typeface="+mn-lt"/>
                <a:ea typeface="+mn-ea"/>
                <a:cs typeface="+mn-cs"/>
              </a:rPr>
              <a:t>   • Weekend Activity: 26.3% of total incidents</a:t>
            </a:r>
          </a:p>
          <a:p>
            <a:pPr latinLnBrk="1"/>
            <a:r>
              <a:rPr lang="en-CA" sz="1200" b="0" i="0" kern="1200" dirty="0">
                <a:solidFill>
                  <a:schemeClr val="tx1"/>
                </a:solidFill>
                <a:effectLst/>
                <a:latin typeface="+mn-lt"/>
                <a:ea typeface="+mn-ea"/>
                <a:cs typeface="+mn-cs"/>
              </a:rPr>
              <a:t>   • Evening Peak (18:00-23:59): 25.8% of incidents</a:t>
            </a:r>
          </a:p>
          <a:p>
            <a:pPr latinLnBrk="1"/>
            <a:r>
              <a:rPr lang="en-CA" sz="1200" b="0" i="0" kern="1200" dirty="0">
                <a:solidFill>
                  <a:schemeClr val="tx1"/>
                </a:solidFill>
                <a:effectLst/>
                <a:latin typeface="+mn-lt"/>
                <a:ea typeface="+mn-ea"/>
                <a:cs typeface="+mn-cs"/>
              </a:rPr>
              <a:t>   • High Season Months: Month 4, Month 8, Month 10</a:t>
            </a:r>
          </a:p>
          <a:p>
            <a:pPr latinLnBrk="1"/>
            <a:r>
              <a:rPr lang="en-CA" sz="1200" b="0" i="0" kern="1200" dirty="0">
                <a:solidFill>
                  <a:schemeClr val="tx1"/>
                </a:solidFill>
                <a:effectLst/>
                <a:latin typeface="+mn-lt"/>
                <a:ea typeface="+mn-ea"/>
                <a:cs typeface="+mn-cs"/>
              </a:rPr>
              <a:t>   • Low Season Months: Month 12, Month 2, Month 11</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VAUGHAN CRIME CATEGORIES</a:t>
            </a:r>
          </a:p>
          <a:p>
            <a:pPr latinLnBrk="1"/>
            <a:r>
              <a:rPr lang="en-CA" sz="1200" b="0" i="0" kern="1200" dirty="0">
                <a:solidFill>
                  <a:schemeClr val="tx1"/>
                </a:solidFill>
                <a:effectLst/>
                <a:latin typeface="+mn-lt"/>
                <a:ea typeface="+mn-ea"/>
                <a:cs typeface="+mn-cs"/>
              </a:rPr>
              <a:t>   • Hate Crime: 0.5%</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A52A-6AED-8E35-00BF-222EA517B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2EB3A-C085-7B38-349D-079C24ABC39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FEEC5E0-DF57-E560-E739-B502B227C12A}"/>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4FFC9843-DD7B-8360-DB88-3C50EEA8CE1E}"/>
              </a:ext>
            </a:extLst>
          </p:cNvPr>
          <p:cNvSpPr>
            <a:spLocks noGrp="1"/>
          </p:cNvSpPr>
          <p:nvPr>
            <p:ph type="sldNum" sz="quarter" idx="5"/>
          </p:nvPr>
        </p:nvSpPr>
        <p:spPr/>
      </p:sp>
    </p:spTree>
    <p:extLst>
      <p:ext uri="{BB962C8B-B14F-4D97-AF65-F5344CB8AC3E}">
        <p14:creationId xmlns:p14="http://schemas.microsoft.com/office/powerpoint/2010/main" val="3244550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latinLnBrk="1"/>
            <a:r>
              <a:rPr lang="en-CA" sz="1200" b="0" i="0" kern="1200" dirty="0">
                <a:solidFill>
                  <a:schemeClr val="tx1"/>
                </a:solidFill>
                <a:effectLst/>
                <a:latin typeface="+mn-lt"/>
                <a:ea typeface="+mn-ea"/>
                <a:cs typeface="+mn-cs"/>
              </a:rPr>
              <a:t>🚀 INITIATING DISTRICT 4 SCHEDULING CHALLENGE ANALYSIS</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LOADING ALL DATASETS FOR DISTRICT 4 ANALYSIS</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Loaded crime dataset 1 from: Occurrence_2016_to_2019_-8293932800498789828.csv</a:t>
            </a:r>
          </a:p>
          <a:p>
            <a:pPr latinLnBrk="1"/>
            <a:r>
              <a:rPr lang="en-CA" sz="1200" b="0" i="0" kern="1200" dirty="0">
                <a:solidFill>
                  <a:schemeClr val="tx1"/>
                </a:solidFill>
                <a:effectLst/>
                <a:latin typeface="+mn-lt"/>
                <a:ea typeface="+mn-ea"/>
                <a:cs typeface="+mn-cs"/>
              </a:rPr>
              <a:t>✓ Loaded crime dataset 2 from: Occurrence_6735166452213004883.csv</a:t>
            </a:r>
          </a:p>
          <a:p>
            <a:pPr latinLnBrk="1"/>
            <a:r>
              <a:rPr lang="en-CA" sz="1200" b="0" i="0" kern="1200" dirty="0">
                <a:solidFill>
                  <a:schemeClr val="tx1"/>
                </a:solidFill>
                <a:effectLst/>
                <a:latin typeface="+mn-lt"/>
                <a:ea typeface="+mn-ea"/>
                <a:cs typeface="+mn-cs"/>
              </a:rPr>
              <a:t>✓ Combined crime data: 299,984 records</a:t>
            </a:r>
          </a:p>
          <a:p>
            <a:pPr latinLnBrk="1"/>
            <a:r>
              <a:rPr lang="en-CA" sz="1200" b="0" i="0" kern="1200" dirty="0">
                <a:solidFill>
                  <a:schemeClr val="tx1"/>
                </a:solidFill>
                <a:effectLst/>
                <a:latin typeface="+mn-lt"/>
                <a:ea typeface="+mn-ea"/>
                <a:cs typeface="+mn-cs"/>
              </a:rPr>
              <a:t>✓ Loaded calls for service data from: Calls for Service 2022 to 2024.xlsx</a:t>
            </a:r>
          </a:p>
          <a:p>
            <a:pPr latinLnBrk="1"/>
            <a:r>
              <a:rPr lang="en-CA" sz="1200" b="0" i="0" kern="1200" dirty="0">
                <a:solidFill>
                  <a:schemeClr val="tx1"/>
                </a:solidFill>
                <a:effectLst/>
                <a:latin typeface="+mn-lt"/>
                <a:ea typeface="+mn-ea"/>
                <a:cs typeface="+mn-cs"/>
              </a:rPr>
              <a:t>  Calls data shape: (479861, 5)</a:t>
            </a:r>
          </a:p>
          <a:p>
            <a:pPr latinLnBrk="1"/>
            <a:r>
              <a:rPr lang="en-CA" sz="1200" b="0" i="0" kern="1200" dirty="0">
                <a:solidFill>
                  <a:schemeClr val="tx1"/>
                </a:solidFill>
                <a:effectLst/>
                <a:latin typeface="+mn-lt"/>
                <a:ea typeface="+mn-ea"/>
                <a:cs typeface="+mn-cs"/>
              </a:rPr>
              <a:t>  Calls data columns: ['Call Date', 'Call Time (HH:MM:SS)', 'District', 'Sector', 'Call Type']</a:t>
            </a:r>
          </a:p>
          <a:p>
            <a:pPr latinLnBrk="1"/>
            <a:r>
              <a:rPr lang="en-CA" sz="1200" b="0" i="0" kern="1200" dirty="0">
                <a:solidFill>
                  <a:schemeClr val="tx1"/>
                </a:solidFill>
                <a:effectLst/>
                <a:latin typeface="+mn-lt"/>
                <a:ea typeface="+mn-ea"/>
                <a:cs typeface="+mn-cs"/>
              </a:rPr>
              <a:t>  First few date values: [20220101, 20220101, 20220101]</a:t>
            </a:r>
          </a:p>
          <a:p>
            <a:pPr latinLnBrk="1"/>
            <a:r>
              <a:rPr lang="en-CA" sz="1200" b="0" i="0" kern="1200" dirty="0">
                <a:solidFill>
                  <a:schemeClr val="tx1"/>
                </a:solidFill>
                <a:effectLst/>
                <a:latin typeface="+mn-lt"/>
                <a:ea typeface="+mn-ea"/>
                <a:cs typeface="+mn-cs"/>
              </a:rPr>
              <a:t>✓ Loaded scheduling exceptions data from: 4 District Exceptions 2022 to 2024.xlsx</a:t>
            </a:r>
          </a:p>
          <a:p>
            <a:pPr latinLnBrk="1"/>
            <a:r>
              <a:rPr lang="en-CA" sz="1200" b="0" i="0" kern="1200" dirty="0">
                <a:solidFill>
                  <a:schemeClr val="tx1"/>
                </a:solidFill>
                <a:effectLst/>
                <a:latin typeface="+mn-lt"/>
                <a:ea typeface="+mn-ea"/>
                <a:cs typeface="+mn-cs"/>
              </a:rPr>
              <a:t>  Scheduling data shape: (29388, 7)</a:t>
            </a:r>
          </a:p>
          <a:p>
            <a:pPr latinLnBrk="1"/>
            <a:r>
              <a:rPr lang="en-CA" sz="1200" b="0" i="0" kern="1200" dirty="0">
                <a:solidFill>
                  <a:schemeClr val="tx1"/>
                </a:solidFill>
                <a:effectLst/>
                <a:latin typeface="+mn-lt"/>
                <a:ea typeface="+mn-ea"/>
                <a:cs typeface="+mn-cs"/>
              </a:rPr>
              <a:t>  Scheduling columns: ['</a:t>
            </a:r>
            <a:r>
              <a:rPr lang="en-CA" sz="1200" b="0" i="0" kern="1200" dirty="0" err="1">
                <a:solidFill>
                  <a:schemeClr val="tx1"/>
                </a:solidFill>
                <a:effectLst/>
                <a:latin typeface="+mn-lt"/>
                <a:ea typeface="+mn-ea"/>
                <a:cs typeface="+mn-cs"/>
              </a:rPr>
              <a:t>station_name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badge_number</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exception_date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exception_start_time</a:t>
            </a:r>
            <a:r>
              <a:rPr lang="en-CA" sz="1200" b="0" i="0" kern="1200" dirty="0">
                <a:solidFill>
                  <a:schemeClr val="tx1"/>
                </a:solidFill>
                <a:effectLst/>
                <a:latin typeface="+mn-lt"/>
                <a:ea typeface="+mn-ea"/>
                <a:cs typeface="+mn-cs"/>
              </a:rPr>
              <a:t>', 'hours', '</a:t>
            </a:r>
            <a:r>
              <a:rPr lang="en-CA" sz="1200" b="0" i="0" kern="1200" dirty="0" err="1">
                <a:solidFill>
                  <a:schemeClr val="tx1"/>
                </a:solidFill>
                <a:effectLst/>
                <a:latin typeface="+mn-lt"/>
                <a:ea typeface="+mn-ea"/>
                <a:cs typeface="+mn-cs"/>
              </a:rPr>
              <a:t>exception_group</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exception_source</a:t>
            </a:r>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First few rows:</a:t>
            </a:r>
          </a:p>
          <a:p>
            <a:pPr latinLnBrk="1"/>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station_name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badge_number</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exception_date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exception_start_time</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0  4 District D Platoon         97943        20221229             07:00:00   </a:t>
            </a:r>
          </a:p>
          <a:p>
            <a:pPr latinLnBrk="1"/>
            <a:r>
              <a:rPr lang="en-CA" sz="1200" b="0" i="0" kern="1200" dirty="0">
                <a:solidFill>
                  <a:schemeClr val="tx1"/>
                </a:solidFill>
                <a:effectLst/>
                <a:latin typeface="+mn-lt"/>
                <a:ea typeface="+mn-ea"/>
                <a:cs typeface="+mn-cs"/>
              </a:rPr>
              <a:t>1  4 District C Platoon         98017        20221229             18:00:00   </a:t>
            </a:r>
          </a:p>
          <a:p>
            <a:pPr latinLnBrk="1"/>
            <a:r>
              <a:rPr lang="en-CA" sz="1200" b="0" i="0" kern="1200" dirty="0">
                <a:solidFill>
                  <a:schemeClr val="tx1"/>
                </a:solidFill>
                <a:effectLst/>
                <a:latin typeface="+mn-lt"/>
                <a:ea typeface="+mn-ea"/>
                <a:cs typeface="+mn-cs"/>
              </a:rPr>
              <a:t>2  4 District C Platoon         98312        20221229             17:00:00   </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hours </a:t>
            </a:r>
            <a:r>
              <a:rPr lang="en-CA" sz="1200" b="0" i="0" kern="1200" dirty="0" err="1">
                <a:solidFill>
                  <a:schemeClr val="tx1"/>
                </a:solidFill>
                <a:effectLst/>
                <a:latin typeface="+mn-lt"/>
                <a:ea typeface="+mn-ea"/>
                <a:cs typeface="+mn-cs"/>
              </a:rPr>
              <a:t>exception_group</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exception_source</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0   12.0    Stat Holiday  Voluntary Time Off  </a:t>
            </a:r>
          </a:p>
          <a:p>
            <a:pPr latinLnBrk="1"/>
            <a:r>
              <a:rPr lang="en-CA" sz="1200" b="0" i="0" kern="1200" dirty="0">
                <a:solidFill>
                  <a:schemeClr val="tx1"/>
                </a:solidFill>
                <a:effectLst/>
                <a:latin typeface="+mn-lt"/>
                <a:ea typeface="+mn-ea"/>
                <a:cs typeface="+mn-cs"/>
              </a:rPr>
              <a:t>1   12.0            Sick                </a:t>
            </a:r>
            <a:r>
              <a:rPr lang="en-CA" sz="1200" b="0" i="0" kern="1200" dirty="0" err="1">
                <a:solidFill>
                  <a:schemeClr val="tx1"/>
                </a:solidFill>
                <a:effectLst/>
                <a:latin typeface="+mn-lt"/>
                <a:ea typeface="+mn-ea"/>
                <a:cs typeface="+mn-cs"/>
              </a:rPr>
              <a:t>Sick</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2   12.0            Sick                </a:t>
            </a:r>
            <a:r>
              <a:rPr lang="en-CA" sz="1200" b="0" i="0" kern="1200" dirty="0" err="1">
                <a:solidFill>
                  <a:schemeClr val="tx1"/>
                </a:solidFill>
                <a:effectLst/>
                <a:latin typeface="+mn-lt"/>
                <a:ea typeface="+mn-ea"/>
                <a:cs typeface="+mn-cs"/>
              </a:rPr>
              <a:t>Sick</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 All datasets loaded successfully</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PREPROCESSING ALL DATASETS</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Detected crime date column: Occurrence Date</a:t>
            </a:r>
          </a:p>
          <a:p>
            <a:pPr latinLnBrk="1"/>
            <a:r>
              <a:rPr lang="en-CA" sz="1200" b="0" i="0" kern="1200" dirty="0">
                <a:solidFill>
                  <a:schemeClr val="tx1"/>
                </a:solidFill>
                <a:effectLst/>
                <a:latin typeface="+mn-lt"/>
                <a:ea typeface="+mn-ea"/>
                <a:cs typeface="+mn-cs"/>
              </a:rPr>
              <a:t>✓ Preprocessed crime data: 299,984 records</a:t>
            </a:r>
          </a:p>
          <a:p>
            <a:pPr latinLnBrk="1"/>
            <a:r>
              <a:rPr lang="en-CA" sz="1200" b="0" i="0" kern="1200" dirty="0">
                <a:solidFill>
                  <a:schemeClr val="tx1"/>
                </a:solidFill>
                <a:effectLst/>
                <a:latin typeface="+mn-lt"/>
                <a:ea typeface="+mn-ea"/>
                <a:cs typeface="+mn-cs"/>
              </a:rPr>
              <a:t>🔍 Debug calls data:</a:t>
            </a:r>
          </a:p>
          <a:p>
            <a:pPr latinLnBrk="1"/>
            <a:r>
              <a:rPr lang="en-CA" sz="1200" b="0" i="0" kern="1200" dirty="0">
                <a:solidFill>
                  <a:schemeClr val="tx1"/>
                </a:solidFill>
                <a:effectLst/>
                <a:latin typeface="+mn-lt"/>
                <a:ea typeface="+mn-ea"/>
                <a:cs typeface="+mn-cs"/>
              </a:rPr>
              <a:t>  Columns: ['Call Date', 'Call Time (HH:MM:SS)', 'District', 'Sector', 'Call Type']</a:t>
            </a:r>
          </a:p>
          <a:p>
            <a:pPr latinLnBrk="1"/>
            <a:r>
              <a:rPr lang="en-CA" sz="1200" b="0" i="0" kern="1200" dirty="0">
                <a:solidFill>
                  <a:schemeClr val="tx1"/>
                </a:solidFill>
                <a:effectLst/>
                <a:latin typeface="+mn-lt"/>
                <a:ea typeface="+mn-ea"/>
                <a:cs typeface="+mn-cs"/>
              </a:rPr>
              <a:t>  First date values: [20220101, 20220101, 20220101]</a:t>
            </a:r>
          </a:p>
          <a:p>
            <a:pPr latinLnBrk="1"/>
            <a:r>
              <a:rPr lang="en-CA" sz="1200" b="0" i="0" kern="1200" dirty="0">
                <a:solidFill>
                  <a:schemeClr val="tx1"/>
                </a:solidFill>
                <a:effectLst/>
                <a:latin typeface="+mn-lt"/>
                <a:ea typeface="+mn-ea"/>
                <a:cs typeface="+mn-cs"/>
              </a:rPr>
              <a:t>  Data types: Call Date                int64</a:t>
            </a:r>
          </a:p>
          <a:p>
            <a:pPr latinLnBrk="1"/>
            <a:r>
              <a:rPr lang="en-CA" sz="1200" b="0" i="0" kern="1200" dirty="0">
                <a:solidFill>
                  <a:schemeClr val="tx1"/>
                </a:solidFill>
                <a:effectLst/>
                <a:latin typeface="+mn-lt"/>
                <a:ea typeface="+mn-ea"/>
                <a:cs typeface="+mn-cs"/>
              </a:rPr>
              <a:t>Call Time (HH:MM:SS)    object</a:t>
            </a:r>
          </a:p>
          <a:p>
            <a:pPr latinLnBrk="1"/>
            <a:r>
              <a:rPr lang="en-CA" sz="1200" b="0" i="0" kern="1200" dirty="0">
                <a:solidFill>
                  <a:schemeClr val="tx1"/>
                </a:solidFill>
                <a:effectLst/>
                <a:latin typeface="+mn-lt"/>
                <a:ea typeface="+mn-ea"/>
                <a:cs typeface="+mn-cs"/>
              </a:rPr>
              <a:t>District                object</a:t>
            </a:r>
          </a:p>
          <a:p>
            <a:pPr latinLnBrk="1"/>
            <a:r>
              <a:rPr lang="en-CA" sz="1200" b="0" i="0" kern="1200" dirty="0">
                <a:solidFill>
                  <a:schemeClr val="tx1"/>
                </a:solidFill>
                <a:effectLst/>
                <a:latin typeface="+mn-lt"/>
                <a:ea typeface="+mn-ea"/>
                <a:cs typeface="+mn-cs"/>
              </a:rPr>
              <a:t>Sector                  object</a:t>
            </a:r>
          </a:p>
          <a:p>
            <a:pPr latinLnBrk="1"/>
            <a:r>
              <a:rPr lang="en-CA" sz="1200" b="0" i="0" kern="1200" dirty="0">
                <a:solidFill>
                  <a:schemeClr val="tx1"/>
                </a:solidFill>
                <a:effectLst/>
                <a:latin typeface="+mn-lt"/>
                <a:ea typeface="+mn-ea"/>
                <a:cs typeface="+mn-cs"/>
              </a:rPr>
              <a:t>Call Type               object</a:t>
            </a:r>
          </a:p>
          <a:p>
            <a:pPr latinLnBrk="1"/>
            <a:r>
              <a:rPr lang="en-CA" sz="1200" b="0" i="0" kern="1200" dirty="0" err="1">
                <a:solidFill>
                  <a:schemeClr val="tx1"/>
                </a:solidFill>
                <a:effectLst/>
                <a:latin typeface="+mn-lt"/>
                <a:ea typeface="+mn-ea"/>
                <a:cs typeface="+mn-cs"/>
              </a:rPr>
              <a:t>dtype</a:t>
            </a:r>
            <a:r>
              <a:rPr lang="en-CA" sz="1200" b="0" i="0" kern="1200" dirty="0">
                <a:solidFill>
                  <a:schemeClr val="tx1"/>
                </a:solidFill>
                <a:effectLst/>
                <a:latin typeface="+mn-lt"/>
                <a:ea typeface="+mn-ea"/>
                <a:cs typeface="+mn-cs"/>
              </a:rPr>
              <a:t>: object</a:t>
            </a:r>
          </a:p>
          <a:p>
            <a:pPr latinLnBrk="1"/>
            <a:r>
              <a:rPr lang="en-CA" sz="1200" b="0" i="0" kern="1200" dirty="0">
                <a:solidFill>
                  <a:schemeClr val="tx1"/>
                </a:solidFill>
                <a:effectLst/>
                <a:latin typeface="+mn-lt"/>
                <a:ea typeface="+mn-ea"/>
                <a:cs typeface="+mn-cs"/>
              </a:rPr>
              <a:t>✓ Detected calls date column: Call Date</a:t>
            </a:r>
          </a:p>
          <a:p>
            <a:pPr latinLnBrk="1"/>
            <a:r>
              <a:rPr lang="en-CA" sz="1200" b="0" i="0" kern="1200" dirty="0">
                <a:solidFill>
                  <a:schemeClr val="tx1"/>
                </a:solidFill>
                <a:effectLst/>
                <a:latin typeface="+mn-lt"/>
                <a:ea typeface="+mn-ea"/>
                <a:cs typeface="+mn-cs"/>
              </a:rPr>
              <a:t>  Converting date column: Call Date</a:t>
            </a:r>
          </a:p>
          <a:p>
            <a:pPr latinLnBrk="1"/>
            <a:r>
              <a:rPr lang="en-CA" sz="1200" b="0" i="0" kern="1200" dirty="0">
                <a:solidFill>
                  <a:schemeClr val="tx1"/>
                </a:solidFill>
                <a:effectLst/>
                <a:latin typeface="+mn-lt"/>
                <a:ea typeface="+mn-ea"/>
                <a:cs typeface="+mn-cs"/>
              </a:rPr>
              <a:t>  Sample date value: '20220101' (type: &lt;class 'numpy.int64'&gt;)</a:t>
            </a:r>
          </a:p>
          <a:p>
            <a:pPr latinLnBrk="1"/>
            <a:r>
              <a:rPr lang="en-CA" sz="1200" b="0" i="0" kern="1200" dirty="0">
                <a:solidFill>
                  <a:schemeClr val="tx1"/>
                </a:solidFill>
                <a:effectLst/>
                <a:latin typeface="+mn-lt"/>
                <a:ea typeface="+mn-ea"/>
                <a:cs typeface="+mn-cs"/>
              </a:rPr>
              <a:t>  Converting integer dates (YYYYMMDD) to datetime...</a:t>
            </a:r>
          </a:p>
          <a:p>
            <a:pPr latinLnBrk="1"/>
            <a:r>
              <a:rPr lang="en-CA" sz="1200" b="0" i="0" kern="1200" dirty="0">
                <a:solidFill>
                  <a:schemeClr val="tx1"/>
                </a:solidFill>
                <a:effectLst/>
                <a:latin typeface="+mn-lt"/>
                <a:ea typeface="+mn-ea"/>
                <a:cs typeface="+mn-cs"/>
              </a:rPr>
              <a:t>  Successful date conversions: 479861/479861</a:t>
            </a:r>
          </a:p>
          <a:p>
            <a:pPr latinLnBrk="1"/>
            <a:r>
              <a:rPr lang="en-CA" sz="1200" b="0" i="0" kern="1200" dirty="0">
                <a:solidFill>
                  <a:schemeClr val="tx1"/>
                </a:solidFill>
                <a:effectLst/>
                <a:latin typeface="+mn-lt"/>
                <a:ea typeface="+mn-ea"/>
                <a:cs typeface="+mn-cs"/>
              </a:rPr>
              <a:t>  Removed 0 rows with invalid dates</a:t>
            </a:r>
          </a:p>
          <a:p>
            <a:pPr latinLnBrk="1"/>
            <a:r>
              <a:rPr lang="en-CA" sz="1200" b="0" i="0" kern="1200" dirty="0">
                <a:solidFill>
                  <a:schemeClr val="tx1"/>
                </a:solidFill>
                <a:effectLst/>
                <a:latin typeface="+mn-lt"/>
                <a:ea typeface="+mn-ea"/>
                <a:cs typeface="+mn-cs"/>
              </a:rPr>
              <a:t>  Date range after processing: 2022-01-01 00:00:00 to 2024-12-31 00:00:00</a:t>
            </a:r>
          </a:p>
          <a:p>
            <a:pPr latinLnBrk="1"/>
            <a:r>
              <a:rPr lang="en-CA" sz="1200" b="0" i="0" kern="1200" dirty="0">
                <a:solidFill>
                  <a:schemeClr val="tx1"/>
                </a:solidFill>
                <a:effectLst/>
                <a:latin typeface="+mn-lt"/>
                <a:ea typeface="+mn-ea"/>
                <a:cs typeface="+mn-cs"/>
              </a:rPr>
              <a:t>  Hours range: 0 - 0</a:t>
            </a:r>
          </a:p>
          <a:p>
            <a:pPr latinLnBrk="1"/>
            <a:r>
              <a:rPr lang="en-CA" sz="1200" b="0" i="0" kern="1200" dirty="0">
                <a:solidFill>
                  <a:schemeClr val="tx1"/>
                </a:solidFill>
                <a:effectLst/>
                <a:latin typeface="+mn-lt"/>
                <a:ea typeface="+mn-ea"/>
                <a:cs typeface="+mn-cs"/>
              </a:rPr>
              <a:t>  Years present: [np.int32(2022), np.int32(2023), np.int32(2024)]</a:t>
            </a:r>
          </a:p>
          <a:p>
            <a:pPr latinLnBrk="1"/>
            <a:r>
              <a:rPr lang="en-CA" sz="1200" b="0" i="0" kern="1200" dirty="0">
                <a:solidFill>
                  <a:schemeClr val="tx1"/>
                </a:solidFill>
                <a:effectLst/>
                <a:latin typeface="+mn-lt"/>
                <a:ea typeface="+mn-ea"/>
                <a:cs typeface="+mn-cs"/>
              </a:rPr>
              <a:t>  Extracting hour from Call Time column...</a:t>
            </a:r>
          </a:p>
          <a:p>
            <a:pPr latinLnBrk="1"/>
            <a:r>
              <a:rPr lang="en-CA" sz="1200" b="0" i="0" kern="1200" dirty="0">
                <a:solidFill>
                  <a:schemeClr val="tx1"/>
                </a:solidFill>
                <a:effectLst/>
                <a:latin typeface="+mn-lt"/>
                <a:ea typeface="+mn-ea"/>
                <a:cs typeface="+mn-cs"/>
              </a:rPr>
              <a:t>  Hours from Call Time range: 0 - 23</a:t>
            </a:r>
          </a:p>
          <a:p>
            <a:pPr latinLnBrk="1"/>
            <a:r>
              <a:rPr lang="en-CA" sz="1200" b="0" i="0" kern="1200" dirty="0">
                <a:solidFill>
                  <a:schemeClr val="tx1"/>
                </a:solidFill>
                <a:effectLst/>
                <a:latin typeface="+mn-lt"/>
                <a:ea typeface="+mn-ea"/>
                <a:cs typeface="+mn-cs"/>
              </a:rPr>
              <a:t>  Final hours range: 0 - 23</a:t>
            </a:r>
          </a:p>
          <a:p>
            <a:pPr latinLnBrk="1"/>
            <a:r>
              <a:rPr lang="en-CA" sz="1200" b="0" i="0" kern="1200" dirty="0">
                <a:solidFill>
                  <a:schemeClr val="tx1"/>
                </a:solidFill>
                <a:effectLst/>
                <a:latin typeface="+mn-lt"/>
                <a:ea typeface="+mn-ea"/>
                <a:cs typeface="+mn-cs"/>
              </a:rPr>
              <a:t>✓ Preprocessed calls data: 479,861 records</a:t>
            </a:r>
          </a:p>
          <a:p>
            <a:pPr latinLnBrk="1"/>
            <a:r>
              <a:rPr lang="en-CA" sz="1200" b="0" i="0" kern="1200" dirty="0">
                <a:solidFill>
                  <a:schemeClr val="tx1"/>
                </a:solidFill>
                <a:effectLst/>
                <a:latin typeface="+mn-lt"/>
                <a:ea typeface="+mn-ea"/>
                <a:cs typeface="+mn-cs"/>
              </a:rPr>
              <a:t>🔍 Debug scheduling data:</a:t>
            </a:r>
          </a:p>
          <a:p>
            <a:pPr latinLnBrk="1"/>
            <a:r>
              <a:rPr lang="en-CA" sz="1200" b="0" i="0" kern="1200" dirty="0">
                <a:solidFill>
                  <a:schemeClr val="tx1"/>
                </a:solidFill>
                <a:effectLst/>
                <a:latin typeface="+mn-lt"/>
                <a:ea typeface="+mn-ea"/>
                <a:cs typeface="+mn-cs"/>
              </a:rPr>
              <a:t>  Columns: ['</a:t>
            </a:r>
            <a:r>
              <a:rPr lang="en-CA" sz="1200" b="0" i="0" kern="1200" dirty="0" err="1">
                <a:solidFill>
                  <a:schemeClr val="tx1"/>
                </a:solidFill>
                <a:effectLst/>
                <a:latin typeface="+mn-lt"/>
                <a:ea typeface="+mn-ea"/>
                <a:cs typeface="+mn-cs"/>
              </a:rPr>
              <a:t>station_name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badge_number</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exception_date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exception_start_time</a:t>
            </a:r>
            <a:r>
              <a:rPr lang="en-CA" sz="1200" b="0" i="0" kern="1200" dirty="0">
                <a:solidFill>
                  <a:schemeClr val="tx1"/>
                </a:solidFill>
                <a:effectLst/>
                <a:latin typeface="+mn-lt"/>
                <a:ea typeface="+mn-ea"/>
                <a:cs typeface="+mn-cs"/>
              </a:rPr>
              <a:t>', 'hours', '</a:t>
            </a:r>
            <a:r>
              <a:rPr lang="en-CA" sz="1200" b="0" i="0" kern="1200" dirty="0" err="1">
                <a:solidFill>
                  <a:schemeClr val="tx1"/>
                </a:solidFill>
                <a:effectLst/>
                <a:latin typeface="+mn-lt"/>
                <a:ea typeface="+mn-ea"/>
                <a:cs typeface="+mn-cs"/>
              </a:rPr>
              <a:t>exception_group</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exception_source</a:t>
            </a:r>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Detected scheduling date column: </a:t>
            </a:r>
            <a:r>
              <a:rPr lang="en-CA" sz="1200" b="0" i="0" kern="1200" dirty="0" err="1">
                <a:solidFill>
                  <a:schemeClr val="tx1"/>
                </a:solidFill>
                <a:effectLst/>
                <a:latin typeface="+mn-lt"/>
                <a:ea typeface="+mn-ea"/>
                <a:cs typeface="+mn-cs"/>
              </a:rPr>
              <a:t>exception_date</a:t>
            </a:r>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Converting date column: </a:t>
            </a:r>
            <a:r>
              <a:rPr lang="en-CA" sz="1200" b="0" i="0" kern="1200" dirty="0" err="1">
                <a:solidFill>
                  <a:schemeClr val="tx1"/>
                </a:solidFill>
                <a:effectLst/>
                <a:latin typeface="+mn-lt"/>
                <a:ea typeface="+mn-ea"/>
                <a:cs typeface="+mn-cs"/>
              </a:rPr>
              <a:t>exception_date</a:t>
            </a:r>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Converting integer dates (YYYYMMDD) to datetime...</a:t>
            </a:r>
          </a:p>
          <a:p>
            <a:pPr latinLnBrk="1"/>
            <a:r>
              <a:rPr lang="en-CA" sz="1200" b="0" i="0" kern="1200" dirty="0">
                <a:solidFill>
                  <a:schemeClr val="tx1"/>
                </a:solidFill>
                <a:effectLst/>
                <a:latin typeface="+mn-lt"/>
                <a:ea typeface="+mn-ea"/>
                <a:cs typeface="+mn-cs"/>
              </a:rPr>
              <a:t>  Creating officer availability metrics from exceptions data...</a:t>
            </a:r>
          </a:p>
          <a:p>
            <a:pPr latinLnBrk="1"/>
            <a:r>
              <a:rPr lang="en-CA" sz="1200" b="0" i="0" kern="1200" dirty="0">
                <a:solidFill>
                  <a:schemeClr val="tx1"/>
                </a:solidFill>
                <a:effectLst/>
                <a:latin typeface="+mn-lt"/>
                <a:ea typeface="+mn-ea"/>
                <a:cs typeface="+mn-cs"/>
              </a:rPr>
              <a:t>  Sample daily exceptions (first 5 days):</a:t>
            </a:r>
          </a:p>
          <a:p>
            <a:pPr latinLnBrk="1"/>
            <a:r>
              <a:rPr lang="en-CA" sz="1200" b="0" i="0" kern="1200" dirty="0">
                <a:solidFill>
                  <a:schemeClr val="tx1"/>
                </a:solidFill>
                <a:effectLst/>
                <a:latin typeface="+mn-lt"/>
                <a:ea typeface="+mn-ea"/>
                <a:cs typeface="+mn-cs"/>
              </a:rPr>
              <a:t>         Date  OFFICERS_OFF  TOTAL_EXCEPTIONS</a:t>
            </a:r>
          </a:p>
          <a:p>
            <a:pPr latinLnBrk="1"/>
            <a:r>
              <a:rPr lang="en-CA" sz="1200" b="0" i="0" kern="1200" dirty="0">
                <a:solidFill>
                  <a:schemeClr val="tx1"/>
                </a:solidFill>
                <a:effectLst/>
                <a:latin typeface="+mn-lt"/>
                <a:ea typeface="+mn-ea"/>
                <a:cs typeface="+mn-cs"/>
              </a:rPr>
              <a:t>0  2022-01-01            31                31</a:t>
            </a:r>
          </a:p>
          <a:p>
            <a:pPr latinLnBrk="1"/>
            <a:r>
              <a:rPr lang="en-CA" sz="1200" b="0" i="0" kern="1200" dirty="0">
                <a:solidFill>
                  <a:schemeClr val="tx1"/>
                </a:solidFill>
                <a:effectLst/>
                <a:latin typeface="+mn-lt"/>
                <a:ea typeface="+mn-ea"/>
                <a:cs typeface="+mn-cs"/>
              </a:rPr>
              <a:t>1  2022-01-02            25                25</a:t>
            </a:r>
          </a:p>
          <a:p>
            <a:pPr latinLnBrk="1"/>
            <a:r>
              <a:rPr lang="en-CA" sz="1200" b="0" i="0" kern="1200" dirty="0">
                <a:solidFill>
                  <a:schemeClr val="tx1"/>
                </a:solidFill>
                <a:effectLst/>
                <a:latin typeface="+mn-lt"/>
                <a:ea typeface="+mn-ea"/>
                <a:cs typeface="+mn-cs"/>
              </a:rPr>
              <a:t>2  2022-01-03            21                21</a:t>
            </a:r>
          </a:p>
          <a:p>
            <a:pPr latinLnBrk="1"/>
            <a:r>
              <a:rPr lang="en-CA" sz="1200" b="0" i="0" kern="1200" dirty="0">
                <a:solidFill>
                  <a:schemeClr val="tx1"/>
                </a:solidFill>
                <a:effectLst/>
                <a:latin typeface="+mn-lt"/>
                <a:ea typeface="+mn-ea"/>
                <a:cs typeface="+mn-cs"/>
              </a:rPr>
              <a:t>3  2022-01-04            25                25</a:t>
            </a:r>
          </a:p>
          <a:p>
            <a:pPr latinLnBrk="1"/>
            <a:r>
              <a:rPr lang="en-CA" sz="1200" b="0" i="0" kern="1200" dirty="0">
                <a:solidFill>
                  <a:schemeClr val="tx1"/>
                </a:solidFill>
                <a:effectLst/>
                <a:latin typeface="+mn-lt"/>
                <a:ea typeface="+mn-ea"/>
                <a:cs typeface="+mn-cs"/>
              </a:rPr>
              <a:t>4  2022-01-05            26                26</a:t>
            </a:r>
          </a:p>
          <a:p>
            <a:pPr latinLnBrk="1"/>
            <a:r>
              <a:rPr lang="en-CA" sz="1200" b="0" i="0" kern="1200" dirty="0">
                <a:solidFill>
                  <a:schemeClr val="tx1"/>
                </a:solidFill>
                <a:effectLst/>
                <a:latin typeface="+mn-lt"/>
                <a:ea typeface="+mn-ea"/>
                <a:cs typeface="+mn-cs"/>
              </a:rPr>
              <a:t>  Total unique days with exceptions: 1096</a:t>
            </a:r>
          </a:p>
          <a:p>
            <a:pPr latinLnBrk="1"/>
            <a:r>
              <a:rPr lang="en-CA" sz="1200" b="0" i="0" kern="1200" dirty="0">
                <a:solidFill>
                  <a:schemeClr val="tx1"/>
                </a:solidFill>
                <a:effectLst/>
                <a:latin typeface="+mn-lt"/>
                <a:ea typeface="+mn-ea"/>
                <a:cs typeface="+mn-cs"/>
              </a:rPr>
              <a:t>  Estimated total officers: 61 (based on data patterns)</a:t>
            </a:r>
          </a:p>
          <a:p>
            <a:pPr latinLnBrk="1"/>
            <a:r>
              <a:rPr lang="en-CA" sz="1200" b="0" i="0" kern="1200" dirty="0">
                <a:solidFill>
                  <a:schemeClr val="tx1"/>
                </a:solidFill>
                <a:effectLst/>
                <a:latin typeface="+mn-lt"/>
                <a:ea typeface="+mn-ea"/>
                <a:cs typeface="+mn-cs"/>
              </a:rPr>
              <a:t>  Created officer metrics:</a:t>
            </a:r>
          </a:p>
          <a:p>
            <a:pPr latinLnBrk="1"/>
            <a:r>
              <a:rPr lang="en-CA" sz="1200" b="0" i="0" kern="1200" dirty="0">
                <a:solidFill>
                  <a:schemeClr val="tx1"/>
                </a:solidFill>
                <a:effectLst/>
                <a:latin typeface="+mn-lt"/>
                <a:ea typeface="+mn-ea"/>
                <a:cs typeface="+mn-cs"/>
              </a:rPr>
              <a:t>    - Total days analyzed: 1096</a:t>
            </a:r>
          </a:p>
          <a:p>
            <a:pPr latinLnBrk="1"/>
            <a:r>
              <a:rPr lang="en-CA" sz="1200" b="0" i="0" kern="1200" dirty="0">
                <a:solidFill>
                  <a:schemeClr val="tx1"/>
                </a:solidFill>
                <a:effectLst/>
                <a:latin typeface="+mn-lt"/>
                <a:ea typeface="+mn-ea"/>
                <a:cs typeface="+mn-cs"/>
              </a:rPr>
              <a:t>    - Average officers off: 27.99</a:t>
            </a:r>
          </a:p>
          <a:p>
            <a:pPr latinLnBrk="1"/>
            <a:r>
              <a:rPr lang="en-CA" sz="1200" b="0" i="0" kern="1200" dirty="0">
                <a:solidFill>
                  <a:schemeClr val="tx1"/>
                </a:solidFill>
                <a:effectLst/>
                <a:latin typeface="+mn-lt"/>
                <a:ea typeface="+mn-ea"/>
                <a:cs typeface="+mn-cs"/>
              </a:rPr>
              <a:t>    - Max officers off: 51.00</a:t>
            </a:r>
          </a:p>
          <a:p>
            <a:pPr latinLnBrk="1"/>
            <a:r>
              <a:rPr lang="en-CA" sz="1200" b="0" i="0" kern="1200" dirty="0">
                <a:solidFill>
                  <a:schemeClr val="tx1"/>
                </a:solidFill>
                <a:effectLst/>
                <a:latin typeface="+mn-lt"/>
                <a:ea typeface="+mn-ea"/>
                <a:cs typeface="+mn-cs"/>
              </a:rPr>
              <a:t>    - Average officers available: 33.01</a:t>
            </a:r>
          </a:p>
          <a:p>
            <a:pPr latinLnBrk="1"/>
            <a:r>
              <a:rPr lang="en-CA" sz="1200" b="0" i="0" kern="1200" dirty="0">
                <a:solidFill>
                  <a:schemeClr val="tx1"/>
                </a:solidFill>
                <a:effectLst/>
                <a:latin typeface="+mn-lt"/>
                <a:ea typeface="+mn-ea"/>
                <a:cs typeface="+mn-cs"/>
              </a:rPr>
              <a:t>    - Average availability rate: 0.54</a:t>
            </a:r>
          </a:p>
          <a:p>
            <a:pPr latinLnBrk="1"/>
            <a:r>
              <a:rPr lang="en-CA" sz="1200" b="0" i="0" kern="1200" dirty="0">
                <a:solidFill>
                  <a:schemeClr val="tx1"/>
                </a:solidFill>
                <a:effectLst/>
                <a:latin typeface="+mn-lt"/>
                <a:ea typeface="+mn-ea"/>
                <a:cs typeface="+mn-cs"/>
              </a:rPr>
              <a:t>    - Days below minimum staffing (23 officers): 55/1096 (5.0%)</a:t>
            </a:r>
          </a:p>
          <a:p>
            <a:pPr latinLnBrk="1"/>
            <a:r>
              <a:rPr lang="en-CA" sz="1200" b="0" i="0" kern="1200" dirty="0">
                <a:solidFill>
                  <a:schemeClr val="tx1"/>
                </a:solidFill>
                <a:effectLst/>
                <a:latin typeface="+mn-lt"/>
                <a:ea typeface="+mn-ea"/>
                <a:cs typeface="+mn-cs"/>
              </a:rPr>
              <a:t>✓ Preprocessed scheduling data: 29,388 records</a:t>
            </a:r>
          </a:p>
          <a:p>
            <a:pPr latinLnBrk="1"/>
            <a:r>
              <a:rPr lang="en-CA" sz="1200" b="0" i="0" kern="1200" dirty="0">
                <a:solidFill>
                  <a:schemeClr val="tx1"/>
                </a:solidFill>
                <a:effectLst/>
                <a:latin typeface="+mn-lt"/>
                <a:ea typeface="+mn-ea"/>
                <a:cs typeface="+mn-cs"/>
              </a:rPr>
              <a:t>  Officers off stats: mean=27.99, max=51</a:t>
            </a:r>
          </a:p>
          <a:p>
            <a:pPr latinLnBrk="1"/>
            <a:r>
              <a:rPr lang="en-CA" sz="1200" b="0" i="0" kern="1200" dirty="0">
                <a:solidFill>
                  <a:schemeClr val="tx1"/>
                </a:solidFill>
                <a:effectLst/>
                <a:latin typeface="+mn-lt"/>
                <a:ea typeface="+mn-ea"/>
                <a:cs typeface="+mn-cs"/>
              </a:rPr>
              <a:t>  Date range in scheduling: 2022-01-01 to 2024-12-31</a:t>
            </a:r>
          </a:p>
          <a:p>
            <a:pPr latinLnBrk="1"/>
            <a:r>
              <a:rPr lang="en-CA" sz="1200" b="0" i="0" kern="1200" dirty="0">
                <a:solidFill>
                  <a:schemeClr val="tx1"/>
                </a:solidFill>
                <a:effectLst/>
                <a:latin typeface="+mn-lt"/>
                <a:ea typeface="+mn-ea"/>
                <a:cs typeface="+mn-cs"/>
              </a:rPr>
              <a:t>✓ All datasets preprocessed successfully</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ANALYZING SCHEDULING CHALLENGES FOR DISTRICT 4</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DEBUG: Officers monthly data points: 36</a:t>
            </a:r>
          </a:p>
          <a:p>
            <a:pPr latinLnBrk="1"/>
            <a:r>
              <a:rPr lang="en-CA" sz="1200" b="0" i="0" kern="1200" dirty="0">
                <a:solidFill>
                  <a:schemeClr val="tx1"/>
                </a:solidFill>
                <a:effectLst/>
                <a:latin typeface="+mn-lt"/>
                <a:ea typeface="+mn-ea"/>
                <a:cs typeface="+mn-cs"/>
              </a:rPr>
              <a:t>DEBUG: Calls monthly data points: 36</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DISTRICT 4 - COMPREHENSIVE SCHEDULING ANALYSIS REPORT</a:t>
            </a:r>
          </a:p>
          <a:p>
            <a:pPr latinLnBrk="1"/>
            <a:r>
              <a:rPr lang="en-CA" sz="1200" b="0" i="0" kern="1200" dirty="0">
                <a:solidFill>
                  <a:schemeClr val="tx1"/>
                </a:solidFill>
                <a:effectLst/>
                <a:latin typeface="+mn-lt"/>
                <a:ea typeface="+mn-ea"/>
                <a:cs typeface="+mn-cs"/>
              </a:rPr>
              <a:t>======================================================================</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EXECUTIVE SUMMARY</a:t>
            </a:r>
          </a:p>
          <a:p>
            <a:pPr latinLnBrk="1"/>
            <a:r>
              <a:rPr lang="en-CA" sz="1200" b="0" i="0" kern="1200" dirty="0">
                <a:solidFill>
                  <a:schemeClr val="tx1"/>
                </a:solidFill>
                <a:effectLst/>
                <a:latin typeface="+mn-lt"/>
                <a:ea typeface="+mn-ea"/>
                <a:cs typeface="+mn-cs"/>
              </a:rPr>
              <a:t>   • Average Officer Unavailability: 28.0/61 (45.9%)</a:t>
            </a:r>
          </a:p>
          <a:p>
            <a:pPr latinLnBrk="1"/>
            <a:r>
              <a:rPr lang="en-CA" sz="1200" b="0" i="0" kern="1200" dirty="0">
                <a:solidFill>
                  <a:schemeClr val="tx1"/>
                </a:solidFill>
                <a:effectLst/>
                <a:latin typeface="+mn-lt"/>
                <a:ea typeface="+mn-ea"/>
                <a:cs typeface="+mn-cs"/>
              </a:rPr>
              <a:t>   • Maximum Single-Day Unavailability: 51.0 officers</a:t>
            </a:r>
          </a:p>
          <a:p>
            <a:pPr latinLnBrk="1"/>
            <a:r>
              <a:rPr lang="en-CA" sz="1200" b="0" i="0" kern="1200" dirty="0">
                <a:solidFill>
                  <a:schemeClr val="tx1"/>
                </a:solidFill>
                <a:effectLst/>
                <a:latin typeface="+mn-lt"/>
                <a:ea typeface="+mn-ea"/>
                <a:cs typeface="+mn-cs"/>
              </a:rPr>
              <a:t>   • Average Officers Available: 33.0</a:t>
            </a:r>
          </a:p>
          <a:p>
            <a:pPr latinLnBrk="1"/>
            <a:r>
              <a:rPr lang="en-CA" sz="1200" b="0" i="0" kern="1200" dirty="0">
                <a:solidFill>
                  <a:schemeClr val="tx1"/>
                </a:solidFill>
                <a:effectLst/>
                <a:latin typeface="+mn-lt"/>
                <a:ea typeface="+mn-ea"/>
                <a:cs typeface="+mn-cs"/>
              </a:rPr>
              <a:t>   • Average Daily Call Volume: 437.8 calls</a:t>
            </a:r>
          </a:p>
          <a:p>
            <a:pPr latinLnBrk="1"/>
            <a:r>
              <a:rPr lang="en-CA" sz="1200" b="0" i="0" kern="1200" dirty="0">
                <a:solidFill>
                  <a:schemeClr val="tx1"/>
                </a:solidFill>
                <a:effectLst/>
                <a:latin typeface="+mn-lt"/>
                <a:ea typeface="+mn-ea"/>
                <a:cs typeface="+mn-cs"/>
              </a:rPr>
              <a:t>   • Total Calls Analyzed: 479,861</a:t>
            </a:r>
          </a:p>
          <a:p>
            <a:pPr latinLnBrk="1"/>
            <a:r>
              <a:rPr lang="en-CA" sz="1200" b="0" i="0" kern="1200" dirty="0">
                <a:solidFill>
                  <a:schemeClr val="tx1"/>
                </a:solidFill>
                <a:effectLst/>
                <a:latin typeface="+mn-lt"/>
                <a:ea typeface="+mn-ea"/>
                <a:cs typeface="+mn-cs"/>
              </a:rPr>
              <a:t>   • Estimated Total Officers: 61</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STAFFING COMPLIANCE ANALYSIS</a:t>
            </a:r>
          </a:p>
          <a:p>
            <a:pPr latinLnBrk="1"/>
            <a:r>
              <a:rPr lang="en-CA" sz="1200" b="0" i="0" kern="1200" dirty="0">
                <a:solidFill>
                  <a:schemeClr val="tx1"/>
                </a:solidFill>
                <a:effectLst/>
                <a:latin typeface="+mn-lt"/>
                <a:ea typeface="+mn-ea"/>
                <a:cs typeface="+mn-cs"/>
              </a:rPr>
              <a:t>   • Minimum Required Officers: 23</a:t>
            </a:r>
          </a:p>
          <a:p>
            <a:pPr latinLnBrk="1"/>
            <a:r>
              <a:rPr lang="en-CA" sz="1200" b="0" i="0" kern="1200" dirty="0">
                <a:solidFill>
                  <a:schemeClr val="tx1"/>
                </a:solidFill>
                <a:effectLst/>
                <a:latin typeface="+mn-lt"/>
                <a:ea typeface="+mn-ea"/>
                <a:cs typeface="+mn-cs"/>
              </a:rPr>
              <a:t>   • Days Below Minimum Staffing: 55/1096 (5.0%)</a:t>
            </a:r>
          </a:p>
          <a:p>
            <a:pPr latinLnBrk="1"/>
            <a:r>
              <a:rPr lang="en-CA" sz="1200" b="0" i="0" kern="1200" dirty="0">
                <a:solidFill>
                  <a:schemeClr val="tx1"/>
                </a:solidFill>
                <a:effectLst/>
                <a:latin typeface="+mn-lt"/>
                <a:ea typeface="+mn-ea"/>
                <a:cs typeface="+mn-cs"/>
              </a:rPr>
              <a:t>   • Staffing Compliance Rate: 95.0%</a:t>
            </a:r>
          </a:p>
          <a:p>
            <a:pPr latinLnBrk="1"/>
            <a:r>
              <a:rPr lang="en-CA" sz="1200" b="0" i="0" kern="1200" dirty="0">
                <a:solidFill>
                  <a:schemeClr val="tx1"/>
                </a:solidFill>
                <a:effectLst/>
                <a:latin typeface="+mn-lt"/>
                <a:ea typeface="+mn-ea"/>
                <a:cs typeface="+mn-cs"/>
              </a:rPr>
              <a:t>   • Compliance Level: GOOD</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RISK ASSESSMENT</a:t>
            </a:r>
          </a:p>
          <a:p>
            <a:pPr latinLnBrk="1"/>
            <a:r>
              <a:rPr lang="en-CA" sz="1200" b="0" i="0" kern="1200" dirty="0">
                <a:solidFill>
                  <a:schemeClr val="tx1"/>
                </a:solidFill>
                <a:effectLst/>
                <a:latin typeface="+mn-lt"/>
                <a:ea typeface="+mn-ea"/>
                <a:cs typeface="+mn-cs"/>
              </a:rPr>
              <a:t>   • Overall Risk Level: HIGH</a:t>
            </a:r>
          </a:p>
          <a:p>
            <a:pPr latinLnBrk="1"/>
            <a:r>
              <a:rPr lang="en-CA" sz="1200" b="0" i="0" kern="1200" dirty="0">
                <a:solidFill>
                  <a:schemeClr val="tx1"/>
                </a:solidFill>
                <a:effectLst/>
                <a:latin typeface="+mn-lt"/>
                <a:ea typeface="+mn-ea"/>
                <a:cs typeface="+mn-cs"/>
              </a:rPr>
              <a:t>   • Availability Risk Score: 0.46</a:t>
            </a:r>
          </a:p>
          <a:p>
            <a:pPr latinLnBrk="1"/>
            <a:r>
              <a:rPr lang="en-CA" sz="1200" b="0" i="0" kern="1200" dirty="0">
                <a:solidFill>
                  <a:schemeClr val="tx1"/>
                </a:solidFill>
                <a:effectLst/>
                <a:latin typeface="+mn-lt"/>
                <a:ea typeface="+mn-ea"/>
                <a:cs typeface="+mn-cs"/>
              </a:rPr>
              <a:t>   • Staffing Risk: LOW</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HIGH-RISK PERIODS IDENTIFIED</a:t>
            </a:r>
          </a:p>
          <a:p>
            <a:pPr latinLnBrk="1"/>
            <a:r>
              <a:rPr lang="en-CA" sz="1200" b="0" i="0" kern="1200" dirty="0">
                <a:solidFill>
                  <a:schemeClr val="tx1"/>
                </a:solidFill>
                <a:effectLst/>
                <a:latin typeface="+mn-lt"/>
                <a:ea typeface="+mn-ea"/>
                <a:cs typeface="+mn-cs"/>
              </a:rPr>
              <a:t>   • High-Unavailability Months: June, July, August, September, October, November, December</a:t>
            </a:r>
          </a:p>
          <a:p>
            <a:pPr latinLnBrk="1"/>
            <a:r>
              <a:rPr lang="en-CA" sz="1200" b="0" i="0" kern="1200" dirty="0">
                <a:solidFill>
                  <a:schemeClr val="tx1"/>
                </a:solidFill>
                <a:effectLst/>
                <a:latin typeface="+mn-lt"/>
                <a:ea typeface="+mn-ea"/>
                <a:cs typeface="+mn-cs"/>
              </a:rPr>
              <a:t>   • High-Unavailability Days: Monday, Tuesday, Wednesday, Thursday</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STRATEGIC RECOMMENDATIONS</a:t>
            </a:r>
          </a:p>
          <a:p>
            <a:pPr latinLnBrk="1"/>
            <a:r>
              <a:rPr lang="en-CA" sz="1200" b="0" i="0" kern="1200" dirty="0">
                <a:solidFill>
                  <a:schemeClr val="tx1"/>
                </a:solidFill>
                <a:effectLst/>
                <a:latin typeface="+mn-lt"/>
                <a:ea typeface="+mn-ea"/>
                <a:cs typeface="+mn-cs"/>
              </a:rPr>
              <a:t>   1. Maintain current staffing strategies - 95.0% compliance rate is good</a:t>
            </a:r>
          </a:p>
          <a:p>
            <a:pPr latinLnBrk="1"/>
            <a:r>
              <a:rPr lang="en-CA" sz="1200" b="0" i="0" kern="1200" dirty="0">
                <a:solidFill>
                  <a:schemeClr val="tx1"/>
                </a:solidFill>
                <a:effectLst/>
                <a:latin typeface="+mn-lt"/>
                <a:ea typeface="+mn-ea"/>
                <a:cs typeface="+mn-cs"/>
              </a:rPr>
              <a:t>   2. Continue monitoring for seasonal fluctuations</a:t>
            </a:r>
          </a:p>
          <a:p>
            <a:pPr latinLnBrk="1"/>
            <a:r>
              <a:rPr lang="en-CA" sz="1200" b="0" i="0" kern="1200" dirty="0">
                <a:solidFill>
                  <a:schemeClr val="tx1"/>
                </a:solidFill>
                <a:effectLst/>
                <a:latin typeface="+mn-lt"/>
                <a:ea typeface="+mn-ea"/>
                <a:cs typeface="+mn-cs"/>
              </a:rPr>
              <a:t>   3. Develop contingency plans for unexpected absences</a:t>
            </a:r>
          </a:p>
          <a:p>
            <a:pPr latinLnBrk="1"/>
            <a:r>
              <a:rPr lang="en-CA" sz="1200" b="0" i="0" kern="1200" dirty="0">
                <a:solidFill>
                  <a:schemeClr val="tx1"/>
                </a:solidFill>
                <a:effectLst/>
                <a:latin typeface="+mn-lt"/>
                <a:ea typeface="+mn-ea"/>
                <a:cs typeface="+mn-cs"/>
              </a:rPr>
              <a:t>   4. Reserve Staffing: Maintain 20% reserve capacity for high-risk periods</a:t>
            </a:r>
          </a:p>
          <a:p>
            <a:pPr latinLnBrk="1"/>
            <a:r>
              <a:rPr lang="en-CA" sz="1200" b="0" i="0" kern="1200" dirty="0">
                <a:solidFill>
                  <a:schemeClr val="tx1"/>
                </a:solidFill>
                <a:effectLst/>
                <a:latin typeface="+mn-lt"/>
                <a:ea typeface="+mn-ea"/>
                <a:cs typeface="+mn-cs"/>
              </a:rPr>
              <a:t>   5. Weekend Strategy: Implement staggered scheduling for weekend coverage</a:t>
            </a:r>
          </a:p>
          <a:p>
            <a:pPr latinLnBrk="1"/>
            <a:r>
              <a:rPr lang="en-CA" sz="1200" b="0" i="0" kern="1200" dirty="0">
                <a:solidFill>
                  <a:schemeClr val="tx1"/>
                </a:solidFill>
                <a:effectLst/>
                <a:latin typeface="+mn-lt"/>
                <a:ea typeface="+mn-ea"/>
                <a:cs typeface="+mn-cs"/>
              </a:rPr>
              <a:t>   6. Holiday Planning: Pre-approve mandatory minimum staffing for holidays</a:t>
            </a:r>
          </a:p>
          <a:p>
            <a:pPr latinLnBrk="1"/>
            <a:r>
              <a:rPr lang="en-CA" sz="1200" b="0" i="0" kern="1200" dirty="0">
                <a:solidFill>
                  <a:schemeClr val="tx1"/>
                </a:solidFill>
                <a:effectLst/>
                <a:latin typeface="+mn-lt"/>
                <a:ea typeface="+mn-ea"/>
                <a:cs typeface="+mn-cs"/>
              </a:rPr>
              <a:t>   7. Training Schedule: Avoid scheduling training during high-demand periods</a:t>
            </a:r>
          </a:p>
          <a:p>
            <a:pPr latinLnBrk="1"/>
            <a:r>
              <a:rPr lang="en-CA" sz="1200" b="0" i="0" kern="1200" dirty="0">
                <a:solidFill>
                  <a:schemeClr val="tx1"/>
                </a:solidFill>
                <a:effectLst/>
                <a:latin typeface="+mn-lt"/>
                <a:ea typeface="+mn-ea"/>
                <a:cs typeface="+mn-cs"/>
              </a:rPr>
              <a:t>   8. Monitoring: Implement real-time availability tracking</a:t>
            </a:r>
          </a:p>
          <a:p>
            <a:endParaRPr lang="en-CA" dirty="0"/>
          </a:p>
        </p:txBody>
      </p:sp>
    </p:spTree>
    <p:extLst>
      <p:ext uri="{BB962C8B-B14F-4D97-AF65-F5344CB8AC3E}">
        <p14:creationId xmlns:p14="http://schemas.microsoft.com/office/powerpoint/2010/main" val="2380647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7A2C-AC71-7F5C-8319-0FD682BC0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DFCE8-C1F5-4ED8-EA4E-11196C4543A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A00DC08-AA2E-1589-72BE-E3BF245C3CA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09E1EB46-0759-B28F-629D-833A3EAEBFE5}"/>
              </a:ext>
            </a:extLst>
          </p:cNvPr>
          <p:cNvSpPr>
            <a:spLocks noGrp="1"/>
          </p:cNvSpPr>
          <p:nvPr>
            <p:ph type="sldNum" sz="quarter" idx="5"/>
          </p:nvPr>
        </p:nvSpPr>
        <p:spPr/>
      </p:sp>
    </p:spTree>
    <p:extLst>
      <p:ext uri="{BB962C8B-B14F-4D97-AF65-F5344CB8AC3E}">
        <p14:creationId xmlns:p14="http://schemas.microsoft.com/office/powerpoint/2010/main" val="3885393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EXECUTIVE CRIME ANALYTICS SUMMARY</a:t>
            </a:r>
          </a:p>
          <a:p>
            <a:pPr latinLnBrk="1"/>
            <a:r>
              <a:rPr lang="en-CA" sz="1200" b="0" i="0" kern="1200" dirty="0">
                <a:solidFill>
                  <a:schemeClr val="tx1"/>
                </a:solidFill>
                <a:effectLst/>
                <a:latin typeface="+mn-lt"/>
                <a:ea typeface="+mn-ea"/>
                <a:cs typeface="+mn-cs"/>
              </a:rPr>
              <a:t>======================================================================</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DATASET OVERVIEW</a:t>
            </a:r>
          </a:p>
          <a:p>
            <a:pPr latinLnBrk="1"/>
            <a:r>
              <a:rPr lang="en-CA" sz="1200" b="0" i="0" kern="1200" dirty="0">
                <a:solidFill>
                  <a:schemeClr val="tx1"/>
                </a:solidFill>
                <a:effectLst/>
                <a:latin typeface="+mn-lt"/>
                <a:ea typeface="+mn-ea"/>
                <a:cs typeface="+mn-cs"/>
              </a:rPr>
              <a:t>   • Total Incidents Analyzed: 299,984</a:t>
            </a:r>
          </a:p>
          <a:p>
            <a:pPr latinLnBrk="1"/>
            <a:r>
              <a:rPr lang="en-CA" sz="1200" b="0" i="0" kern="1200" dirty="0">
                <a:solidFill>
                  <a:schemeClr val="tx1"/>
                </a:solidFill>
                <a:effectLst/>
                <a:latin typeface="+mn-lt"/>
                <a:ea typeface="+mn-ea"/>
                <a:cs typeface="+mn-cs"/>
              </a:rPr>
              <a:t>   • Analysis Period: 2020-01-01 to 2025-11-19</a:t>
            </a:r>
          </a:p>
          <a:p>
            <a:pPr latinLnBrk="1"/>
            <a:r>
              <a:rPr lang="en-CA" sz="1200" b="0" i="0" kern="1200" dirty="0">
                <a:solidFill>
                  <a:schemeClr val="tx1"/>
                </a:solidFill>
                <a:effectLst/>
                <a:latin typeface="+mn-lt"/>
                <a:ea typeface="+mn-ea"/>
                <a:cs typeface="+mn-cs"/>
              </a:rPr>
              <a:t>   • Years Covered: [np.int32(2020), np.int32(2021), np.int32(2022), np.int32(2023), np.int32(2024), np.int32(2025)]</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KEY TEMPORAL PATTERNS</a:t>
            </a:r>
          </a:p>
          <a:p>
            <a:pPr latinLnBrk="1"/>
            <a:r>
              <a:rPr lang="en-CA" sz="1200" b="0" i="0" kern="1200" dirty="0">
                <a:solidFill>
                  <a:schemeClr val="tx1"/>
                </a:solidFill>
                <a:effectLst/>
                <a:latin typeface="+mn-lt"/>
                <a:ea typeface="+mn-ea"/>
                <a:cs typeface="+mn-cs"/>
              </a:rPr>
              <a:t>   • Peak Year: 2024 (95,050 incidents)</a:t>
            </a:r>
          </a:p>
          <a:p>
            <a:pPr latinLnBrk="1"/>
            <a:r>
              <a:rPr lang="en-CA" sz="1200" b="0" i="0" kern="1200" dirty="0">
                <a:solidFill>
                  <a:schemeClr val="tx1"/>
                </a:solidFill>
                <a:effectLst/>
                <a:latin typeface="+mn-lt"/>
                <a:ea typeface="+mn-ea"/>
                <a:cs typeface="+mn-cs"/>
              </a:rPr>
              <a:t>   • Peak Month: 10 (26,726 incidents)</a:t>
            </a:r>
          </a:p>
          <a:p>
            <a:pPr latinLnBrk="1"/>
            <a:r>
              <a:rPr lang="en-CA" sz="1200" b="0" i="0" kern="1200" dirty="0">
                <a:solidFill>
                  <a:schemeClr val="tx1"/>
                </a:solidFill>
                <a:effectLst/>
                <a:latin typeface="+mn-lt"/>
                <a:ea typeface="+mn-ea"/>
                <a:cs typeface="+mn-cs"/>
              </a:rPr>
              <a:t>   • Peak Day: Friday (45,844 incidents)</a:t>
            </a:r>
          </a:p>
          <a:p>
            <a:pPr latinLnBrk="1"/>
            <a:r>
              <a:rPr lang="en-CA" sz="1200" b="0" i="0" kern="1200" dirty="0">
                <a:solidFill>
                  <a:schemeClr val="tx1"/>
                </a:solidFill>
                <a:effectLst/>
                <a:latin typeface="+mn-lt"/>
                <a:ea typeface="+mn-ea"/>
                <a:cs typeface="+mn-cs"/>
              </a:rPr>
              <a:t>   • Peak Hour: 00:00 (28,510 incidents)</a:t>
            </a:r>
          </a:p>
          <a:p>
            <a:pPr latinLnBrk="1"/>
            <a:r>
              <a:rPr lang="en-CA" sz="1200" b="0" i="0" kern="1200" dirty="0">
                <a:solidFill>
                  <a:schemeClr val="tx1"/>
                </a:solidFill>
                <a:effectLst/>
                <a:latin typeface="+mn-lt"/>
                <a:ea typeface="+mn-ea"/>
                <a:cs typeface="+mn-cs"/>
              </a:rPr>
              <a:t>   • Latest YoY Growth: -56.7%</a:t>
            </a:r>
          </a:p>
          <a:p>
            <a:pPr latinLnBrk="1"/>
            <a:r>
              <a:rPr lang="en-CA" sz="1200" b="0" i="0" kern="1200" dirty="0">
                <a:solidFill>
                  <a:schemeClr val="tx1"/>
                </a:solidFill>
                <a:effectLst/>
                <a:latin typeface="+mn-lt"/>
                <a:ea typeface="+mn-ea"/>
                <a:cs typeface="+mn-cs"/>
              </a:rPr>
              <a:t>   • Overall Growth: +19.0%</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STRATEGIC INSIGHTS</a:t>
            </a:r>
          </a:p>
          <a:p>
            <a:pPr latinLnBrk="1"/>
            <a:r>
              <a:rPr lang="en-CA" sz="1200" b="0" i="0" kern="1200" dirty="0">
                <a:solidFill>
                  <a:schemeClr val="tx1"/>
                </a:solidFill>
                <a:effectLst/>
                <a:latin typeface="+mn-lt"/>
                <a:ea typeface="+mn-ea"/>
                <a:cs typeface="+mn-cs"/>
              </a:rPr>
              <a:t>   • Weekend Activity: 26.4% of total incidents</a:t>
            </a:r>
          </a:p>
          <a:p>
            <a:pPr latinLnBrk="1"/>
            <a:r>
              <a:rPr lang="en-CA" sz="1200" b="0" i="0" kern="1200" dirty="0">
                <a:solidFill>
                  <a:schemeClr val="tx1"/>
                </a:solidFill>
                <a:effectLst/>
                <a:latin typeface="+mn-lt"/>
                <a:ea typeface="+mn-ea"/>
                <a:cs typeface="+mn-cs"/>
              </a:rPr>
              <a:t>   • Evening Peak (18:00-23:59): 26.9% of incidents</a:t>
            </a:r>
          </a:p>
          <a:p>
            <a:pPr latinLnBrk="1"/>
            <a:r>
              <a:rPr lang="en-CA" sz="1200" b="0" i="0" kern="1200" dirty="0">
                <a:solidFill>
                  <a:schemeClr val="tx1"/>
                </a:solidFill>
                <a:effectLst/>
                <a:latin typeface="+mn-lt"/>
                <a:ea typeface="+mn-ea"/>
                <a:cs typeface="+mn-cs"/>
              </a:rPr>
              <a:t>   • High Season: Month 10, Month 8, Month 9</a:t>
            </a:r>
          </a:p>
          <a:p>
            <a:pPr latinLnBrk="1"/>
            <a:r>
              <a:rPr lang="en-CA" sz="1200" b="0" i="0" kern="1200" dirty="0">
                <a:solidFill>
                  <a:schemeClr val="tx1"/>
                </a:solidFill>
                <a:effectLst/>
                <a:latin typeface="+mn-lt"/>
                <a:ea typeface="+mn-ea"/>
                <a:cs typeface="+mn-cs"/>
              </a:rPr>
              <a:t>   • Low Season: Month 12, Month 2, Month 11</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DATA QUALITY ASSESSMENT</a:t>
            </a:r>
          </a:p>
          <a:p>
            <a:pPr latinLnBrk="1"/>
            <a:r>
              <a:rPr lang="en-CA" sz="1200" b="0" i="0" kern="1200" dirty="0">
                <a:solidFill>
                  <a:schemeClr val="tx1"/>
                </a:solidFill>
                <a:effectLst/>
                <a:latin typeface="+mn-lt"/>
                <a:ea typeface="+mn-ea"/>
                <a:cs typeface="+mn-cs"/>
              </a:rPr>
              <a:t>   • Date Coverage: 100.0%</a:t>
            </a:r>
          </a:p>
          <a:p>
            <a:pPr latinLnBrk="1"/>
            <a:r>
              <a:rPr lang="en-CA" sz="1200" b="0" i="0" kern="1200" dirty="0">
                <a:solidFill>
                  <a:schemeClr val="tx1"/>
                </a:solidFill>
                <a:effectLst/>
                <a:latin typeface="+mn-lt"/>
                <a:ea typeface="+mn-ea"/>
                <a:cs typeface="+mn-cs"/>
              </a:rPr>
              <a:t>   • Unique Days: 2150</a:t>
            </a:r>
          </a:p>
          <a:p>
            <a:pPr latinLnBrk="1"/>
            <a:r>
              <a:rPr lang="en-CA" sz="1200" b="0" i="0" kern="1200" dirty="0">
                <a:solidFill>
                  <a:schemeClr val="tx1"/>
                </a:solidFill>
                <a:effectLst/>
                <a:latin typeface="+mn-lt"/>
                <a:ea typeface="+mn-ea"/>
                <a:cs typeface="+mn-cs"/>
              </a:rPr>
              <a:t>   • Data Completeness: 100.0%</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TOP CRIME CATEGORIES</a:t>
            </a:r>
          </a:p>
          <a:p>
            <a:pPr latinLnBrk="1"/>
            <a:r>
              <a:rPr lang="en-CA" sz="1200" b="0" i="0" kern="1200" dirty="0">
                <a:solidFill>
                  <a:schemeClr val="tx1"/>
                </a:solidFill>
                <a:effectLst/>
                <a:latin typeface="+mn-lt"/>
                <a:ea typeface="+mn-ea"/>
                <a:cs typeface="+mn-cs"/>
              </a:rPr>
              <a:t>   • Hate Crime: 0.6%</a:t>
            </a:r>
          </a:p>
          <a:p>
            <a:endParaRPr lang="en-CA" dirty="0"/>
          </a:p>
        </p:txBody>
      </p:sp>
    </p:spTree>
    <p:extLst>
      <p:ext uri="{BB962C8B-B14F-4D97-AF65-F5344CB8AC3E}">
        <p14:creationId xmlns:p14="http://schemas.microsoft.com/office/powerpoint/2010/main" val="74078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Combined analysis of yearly trends and crime type patterns. Left chart shows yearly totals with growth rates, highlighting the 2024 anomaly of 89.5% increase followed by 56.7% decrease in 2025. Right chart shows how different crime categories have evolved over time, with theft-related crimes showing consistent patterns while other categories vary. The 2024 spike requires detailed investigation to understand root causes.</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23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23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23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23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23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23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23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23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23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23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23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23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2025-2027</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923330"/>
          </a:xfrm>
          <a:prstGeom prst="rect">
            <a:avLst/>
          </a:prstGeom>
          <a:noFill/>
        </p:spPr>
        <p:txBody>
          <a:bodyPr wrap="square">
            <a:spAutoFit/>
          </a:bodyPr>
          <a:lstStyle/>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Crime Trends, Forecasting &amp; Strategic Insights</a:t>
            </a:r>
            <a:endParaRPr lang="en-CA" sz="1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sz="1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2020-2027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F17D6-2023-7948-0F93-F8D8F0A8ABB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90A0B54-0DD9-227F-3D93-05718AAF0EC2}"/>
              </a:ext>
            </a:extLst>
          </p:cNvPr>
          <p:cNvSpPr>
            <a:spLocks noGrp="1"/>
          </p:cNvSpPr>
          <p:nvPr>
            <p:ph type="dt" sz="half" idx="10"/>
          </p:nvPr>
        </p:nvSpPr>
        <p:spPr/>
        <p:txBody>
          <a:bodyPr/>
          <a:lstStyle/>
          <a:p>
            <a:fld id="{9907EC0E-FFC0-4DAD-A328-A2D9C6092260}" type="datetime3">
              <a:rPr lang="en-US" smtClean="0"/>
              <a:t>23 November 2025</a:t>
            </a:fld>
            <a:endParaRPr lang="en-US"/>
          </a:p>
        </p:txBody>
      </p:sp>
      <p:sp>
        <p:nvSpPr>
          <p:cNvPr id="9" name="Footer Placeholder 8">
            <a:extLst>
              <a:ext uri="{FF2B5EF4-FFF2-40B4-BE49-F238E27FC236}">
                <a16:creationId xmlns:a16="http://schemas.microsoft.com/office/drawing/2014/main" id="{BF4F30A5-5D4E-C7A8-4628-419E41FFFB83}"/>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577F1465-51B8-6274-FE7D-7774491DDFC5}"/>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3"/>
          <a:stretch>
            <a:fillRect/>
          </a:stretch>
        </p:blipFill>
        <p:spPr>
          <a:xfrm>
            <a:off x="1552575" y="-4863"/>
            <a:ext cx="9086849" cy="6858000"/>
          </a:xfrm>
          <a:prstGeom prst="rect">
            <a:avLst/>
          </a:prstGeom>
        </p:spPr>
      </p:pic>
    </p:spTree>
    <p:extLst>
      <p:ext uri="{BB962C8B-B14F-4D97-AF65-F5344CB8AC3E}">
        <p14:creationId xmlns:p14="http://schemas.microsoft.com/office/powerpoint/2010/main" val="101052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8010F-E683-8300-2DFD-F694799A7E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F44E38-60E0-A009-1222-2DCBC90A4EB7}"/>
              </a:ext>
            </a:extLst>
          </p:cNvPr>
          <p:cNvSpPr txBox="1"/>
          <p:nvPr/>
        </p:nvSpPr>
        <p:spPr>
          <a:xfrm>
            <a:off x="2290658" y="274321"/>
            <a:ext cx="7610673" cy="769441"/>
          </a:xfrm>
          <a:prstGeom prst="rect">
            <a:avLst/>
          </a:prstGeom>
          <a:noFill/>
        </p:spPr>
        <p:txBody>
          <a:bodyPr wrap="none">
            <a:spAutoFit/>
          </a:bodyPr>
          <a:lstStyle/>
          <a:p>
            <a:pPr algn="ctr">
              <a:defRPr sz="2400" b="1"/>
            </a:pPr>
            <a:r>
              <a:rPr lang="en-US" sz="4400" b="1" dirty="0">
                <a:latin typeface="Times New Roman" panose="02020603050405020304" pitchFamily="18" charset="0"/>
                <a:cs typeface="Times New Roman" panose="02020603050405020304" pitchFamily="18" charset="0"/>
              </a:rPr>
              <a:t>District-Level Risk Assessment</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F231BB3-8EAB-C134-AFE3-B980B19F048B}"/>
              </a:ext>
            </a:extLst>
          </p:cNvPr>
          <p:cNvSpPr>
            <a:spLocks noGrp="1"/>
          </p:cNvSpPr>
          <p:nvPr>
            <p:ph type="dt" sz="half" idx="10"/>
          </p:nvPr>
        </p:nvSpPr>
        <p:spPr/>
        <p:txBody>
          <a:bodyPr/>
          <a:lstStyle/>
          <a:p>
            <a:fld id="{75388C72-DCEA-4F37-A2BC-4ABC9B3FAAC9}" type="datetime3">
              <a:rPr lang="en-US" smtClean="0"/>
              <a:t>23 November 2025</a:t>
            </a:fld>
            <a:endParaRPr lang="en-US"/>
          </a:p>
        </p:txBody>
      </p:sp>
      <p:sp>
        <p:nvSpPr>
          <p:cNvPr id="8" name="Footer Placeholder 7">
            <a:extLst>
              <a:ext uri="{FF2B5EF4-FFF2-40B4-BE49-F238E27FC236}">
                <a16:creationId xmlns:a16="http://schemas.microsoft.com/office/drawing/2014/main" id="{82FA1141-D053-068D-2EE3-CBE7E6059A7E}"/>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01FA18AB-B682-7A0C-C2FC-ADF0B51CAB3C}"/>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15" name="Picture 14">
            <a:extLst>
              <a:ext uri="{FF2B5EF4-FFF2-40B4-BE49-F238E27FC236}">
                <a16:creationId xmlns:a16="http://schemas.microsoft.com/office/drawing/2014/main" id="{0879F66A-BC10-E040-9D57-E655DC8FF51C}"/>
              </a:ext>
            </a:extLst>
          </p:cNvPr>
          <p:cNvPicPr>
            <a:picLocks noChangeAspect="1"/>
          </p:cNvPicPr>
          <p:nvPr/>
        </p:nvPicPr>
        <p:blipFill>
          <a:blip r:embed="rId3"/>
          <a:stretch>
            <a:fillRect/>
          </a:stretch>
        </p:blipFill>
        <p:spPr>
          <a:xfrm>
            <a:off x="2702561" y="1138492"/>
            <a:ext cx="6786865" cy="5217859"/>
          </a:xfrm>
          <a:prstGeom prst="rect">
            <a:avLst/>
          </a:prstGeom>
        </p:spPr>
      </p:pic>
    </p:spTree>
    <p:extLst>
      <p:ext uri="{BB962C8B-B14F-4D97-AF65-F5344CB8AC3E}">
        <p14:creationId xmlns:p14="http://schemas.microsoft.com/office/powerpoint/2010/main" val="254984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AE362F-74F9-E0BB-9C21-2A28FFF7821F}"/>
              </a:ext>
            </a:extLst>
          </p:cNvPr>
          <p:cNvSpPr>
            <a:spLocks noGrp="1"/>
          </p:cNvSpPr>
          <p:nvPr>
            <p:ph type="dt" sz="half" idx="10"/>
          </p:nvPr>
        </p:nvSpPr>
        <p:spPr/>
        <p:txBody>
          <a:bodyPr/>
          <a:lstStyle/>
          <a:p>
            <a:fld id="{9907EC0E-FFC0-4DAD-A328-A2D9C6092260}" type="datetime3">
              <a:rPr lang="en-US" smtClean="0"/>
              <a:t>23 November 2025</a:t>
            </a:fld>
            <a:endParaRPr lang="en-US"/>
          </a:p>
        </p:txBody>
      </p:sp>
      <p:sp>
        <p:nvSpPr>
          <p:cNvPr id="9" name="Footer Placeholder 8">
            <a:extLst>
              <a:ext uri="{FF2B5EF4-FFF2-40B4-BE49-F238E27FC236}">
                <a16:creationId xmlns:a16="http://schemas.microsoft.com/office/drawing/2014/main" id="{73578D43-863E-2086-C631-F31210B2C477}"/>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E2FB5789-C181-6D45-2AA3-9E9E991A41B5}"/>
              </a:ext>
            </a:extLst>
          </p:cNvPr>
          <p:cNvSpPr>
            <a:spLocks noGrp="1"/>
          </p:cNvSpPr>
          <p:nvPr>
            <p:ph type="sldNum" sz="quarter" idx="12"/>
          </p:nvPr>
        </p:nvSpPr>
        <p:spPr/>
        <p:txBody>
          <a:bodyPr/>
          <a:lstStyle/>
          <a:p>
            <a:fld id="{C1FF6DA9-008F-8B48-92A6-B652298478BF}" type="slidenum">
              <a:rPr lang="en-US" smtClean="0"/>
              <a:t>12</a:t>
            </a:fld>
            <a:endParaRPr lang="en-US"/>
          </a:p>
        </p:txBody>
      </p:sp>
      <p:pic>
        <p:nvPicPr>
          <p:cNvPr id="24" name="Picture 23">
            <a:extLst>
              <a:ext uri="{FF2B5EF4-FFF2-40B4-BE49-F238E27FC236}">
                <a16:creationId xmlns:a16="http://schemas.microsoft.com/office/drawing/2014/main" id="{48E36663-4274-3DAC-30B0-D1F056284F6B}"/>
              </a:ext>
            </a:extLst>
          </p:cNvPr>
          <p:cNvPicPr>
            <a:picLocks noChangeAspect="1"/>
          </p:cNvPicPr>
          <p:nvPr/>
        </p:nvPicPr>
        <p:blipFill>
          <a:blip r:embed="rId3"/>
          <a:stretch>
            <a:fillRect/>
          </a:stretch>
        </p:blipFill>
        <p:spPr>
          <a:xfrm>
            <a:off x="0" y="0"/>
            <a:ext cx="1211072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0586E-72C0-56D1-4716-2AC35E1419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8BF048-CCFD-F85F-F3B3-75D29F461084}"/>
              </a:ext>
            </a:extLst>
          </p:cNvPr>
          <p:cNvSpPr txBox="1"/>
          <p:nvPr/>
        </p:nvSpPr>
        <p:spPr>
          <a:xfrm>
            <a:off x="2016455" y="274321"/>
            <a:ext cx="8159093"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Spotlight on District 4 (Vaughan)</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8FE6B60-76B2-1199-41CF-56B9739301AD}"/>
              </a:ext>
            </a:extLst>
          </p:cNvPr>
          <p:cNvSpPr>
            <a:spLocks noGrp="1"/>
          </p:cNvSpPr>
          <p:nvPr>
            <p:ph type="dt" sz="half" idx="10"/>
          </p:nvPr>
        </p:nvSpPr>
        <p:spPr/>
        <p:txBody>
          <a:bodyPr/>
          <a:lstStyle/>
          <a:p>
            <a:fld id="{9907EC0E-FFC0-4DAD-A328-A2D9C6092260}" type="datetime3">
              <a:rPr lang="en-US" smtClean="0"/>
              <a:t>23 November 2025</a:t>
            </a:fld>
            <a:endParaRPr lang="en-US"/>
          </a:p>
        </p:txBody>
      </p:sp>
      <p:sp>
        <p:nvSpPr>
          <p:cNvPr id="9" name="Footer Placeholder 8">
            <a:extLst>
              <a:ext uri="{FF2B5EF4-FFF2-40B4-BE49-F238E27FC236}">
                <a16:creationId xmlns:a16="http://schemas.microsoft.com/office/drawing/2014/main" id="{642FF2DA-FB9A-F33E-8B6E-F988D87C9F37}"/>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67BC73E8-D85F-EAF2-6A64-55FD22E13BB2}"/>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3"/>
          <a:stretch>
            <a:fillRect/>
          </a:stretch>
        </p:blipFill>
        <p:spPr>
          <a:xfrm>
            <a:off x="838000" y="1584847"/>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4"/>
          <a:stretch>
            <a:fillRect/>
          </a:stretch>
        </p:blipFill>
        <p:spPr>
          <a:xfrm>
            <a:off x="4932205" y="1614387"/>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5"/>
          <a:stretch>
            <a:fillRect/>
          </a:stretch>
        </p:blipFill>
        <p:spPr>
          <a:xfrm>
            <a:off x="8558368" y="409784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6"/>
          <a:stretch>
            <a:fillRect/>
          </a:stretch>
        </p:blipFill>
        <p:spPr>
          <a:xfrm>
            <a:off x="838000" y="3984656"/>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7"/>
          <a:stretch>
            <a:fillRect/>
          </a:stretch>
        </p:blipFill>
        <p:spPr>
          <a:xfrm>
            <a:off x="8524875" y="1606899"/>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8"/>
          <a:stretch>
            <a:fillRect/>
          </a:stretch>
        </p:blipFill>
        <p:spPr>
          <a:xfrm>
            <a:off x="4965700" y="4105330"/>
            <a:ext cx="3592668" cy="2361973"/>
          </a:xfrm>
          <a:prstGeom prst="rect">
            <a:avLst/>
          </a:prstGeom>
        </p:spPr>
      </p:pic>
    </p:spTree>
    <p:extLst>
      <p:ext uri="{BB962C8B-B14F-4D97-AF65-F5344CB8AC3E}">
        <p14:creationId xmlns:p14="http://schemas.microsoft.com/office/powerpoint/2010/main" val="1751240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F7DD07-38CE-5669-6AC2-A538A71DE9F1}"/>
              </a:ext>
            </a:extLst>
          </p:cNvPr>
          <p:cNvSpPr>
            <a:spLocks noGrp="1"/>
          </p:cNvSpPr>
          <p:nvPr>
            <p:ph type="dt" sz="half" idx="10"/>
          </p:nvPr>
        </p:nvSpPr>
        <p:spPr/>
        <p:txBody>
          <a:bodyPr/>
          <a:lstStyle/>
          <a:p>
            <a:fld id="{CBA8526B-5913-4A31-BD69-2065E4B8809B}" type="datetime3">
              <a:rPr lang="en-US" smtClean="0"/>
              <a:t>23 November 2025</a:t>
            </a:fld>
            <a:endParaRPr lang="en-US"/>
          </a:p>
        </p:txBody>
      </p:sp>
      <p:sp>
        <p:nvSpPr>
          <p:cNvPr id="4" name="Footer Placeholder 3">
            <a:extLst>
              <a:ext uri="{FF2B5EF4-FFF2-40B4-BE49-F238E27FC236}">
                <a16:creationId xmlns:a16="http://schemas.microsoft.com/office/drawing/2014/main" id="{C164DECF-130F-BEDA-DE03-95E84F1006C8}"/>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53A0D908-4952-336A-E33F-29CC5D56D718}"/>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9" name="Picture 8" descr="A screenshot of a graph&#10;&#10;AI-generated content may be incorrect.">
            <a:extLst>
              <a:ext uri="{FF2B5EF4-FFF2-40B4-BE49-F238E27FC236}">
                <a16:creationId xmlns:a16="http://schemas.microsoft.com/office/drawing/2014/main" id="{E5233649-F739-781D-6CE0-A07CED558F84}"/>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27439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23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12" name="TextBox 11">
            <a:extLst>
              <a:ext uri="{FF2B5EF4-FFF2-40B4-BE49-F238E27FC236}">
                <a16:creationId xmlns:a16="http://schemas.microsoft.com/office/drawing/2014/main" id="{ED9AA00C-6D04-5D64-B43D-70810C5358E7}"/>
              </a:ext>
            </a:extLst>
          </p:cNvPr>
          <p:cNvSpPr txBox="1"/>
          <p:nvPr/>
        </p:nvSpPr>
        <p:spPr>
          <a:xfrm>
            <a:off x="2140902" y="1612211"/>
            <a:ext cx="7910195" cy="4184287"/>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Pillar 1: </a:t>
            </a:r>
            <a:r>
              <a:rPr lang="en-CA" sz="2000" b="1" dirty="0">
                <a:latin typeface="Times New Roman" panose="02020603050405020304" pitchFamily="18" charset="0"/>
                <a:cs typeface="Times New Roman" panose="02020603050405020304" pitchFamily="18" charset="0"/>
              </a:rPr>
              <a:t>Immediate Response (Vaughan)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40% staffing increase</a:t>
            </a:r>
          </a:p>
          <a:p>
            <a:pPr>
              <a:lnSpc>
                <a:spcPct val="200000"/>
              </a:lnSpc>
            </a:pPr>
            <a:r>
              <a:rPr lang="en-CA" sz="2400" b="1" dirty="0">
                <a:latin typeface="Times New Roman" panose="02020603050405020304" pitchFamily="18" charset="0"/>
                <a:cs typeface="Times New Roman" panose="02020603050405020304" pitchFamily="18" charset="0"/>
              </a:rPr>
              <a:t>Pillar 2: </a:t>
            </a:r>
            <a:r>
              <a:rPr lang="en-CA" sz="2000" b="1" dirty="0">
                <a:latin typeface="Times New Roman" panose="02020603050405020304" pitchFamily="18" charset="0"/>
                <a:cs typeface="Times New Roman" panose="02020603050405020304" pitchFamily="18" charset="0"/>
              </a:rPr>
              <a:t>Proactive Prevention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Data-driven hotspot patrols in 	commercial zones identified in the forecast</a:t>
            </a:r>
          </a:p>
          <a:p>
            <a:pPr>
              <a:lnSpc>
                <a:spcPct val="200000"/>
              </a:lnSpc>
            </a:pPr>
            <a:r>
              <a:rPr lang="en-CA" sz="2400" b="1" dirty="0">
                <a:latin typeface="Times New Roman" panose="02020603050405020304" pitchFamily="18" charset="0"/>
                <a:cs typeface="Times New Roman" panose="02020603050405020304" pitchFamily="18" charset="0"/>
              </a:rPr>
              <a:t>Pillar 3: </a:t>
            </a:r>
            <a:r>
              <a:rPr lang="en-CA" sz="2000" b="1" dirty="0">
                <a:latin typeface="Times New Roman" panose="02020603050405020304" pitchFamily="18" charset="0"/>
                <a:cs typeface="Times New Roman" panose="02020603050405020304" pitchFamily="18" charset="0"/>
              </a:rPr>
              <a:t>Community &amp; Violence Reduction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Community policing</a:t>
            </a:r>
          </a:p>
          <a:p>
            <a:pPr>
              <a:lnSpc>
                <a:spcPct val="200000"/>
              </a:lnSpc>
            </a:pPr>
            <a:r>
              <a:rPr lang="en-CA" sz="2400" b="1" dirty="0">
                <a:latin typeface="Times New Roman" panose="02020603050405020304" pitchFamily="18" charset="0"/>
                <a:cs typeface="Times New Roman" panose="02020603050405020304" pitchFamily="18" charset="0"/>
              </a:rPr>
              <a:t>Pillar 4: </a:t>
            </a:r>
            <a:r>
              <a:rPr lang="en-CA" sz="2000" b="1" dirty="0">
                <a:latin typeface="Times New Roman" panose="02020603050405020304" pitchFamily="18" charset="0"/>
                <a:cs typeface="Times New Roman" panose="02020603050405020304" pitchFamily="18" charset="0"/>
              </a:rPr>
              <a:t>Systemic Efficiency</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Data-driven staffing, and AI-powered 	resource deployment</a:t>
            </a:r>
          </a:p>
        </p:txBody>
      </p:sp>
    </p:spTree>
    <p:extLst>
      <p:ext uri="{BB962C8B-B14F-4D97-AF65-F5344CB8AC3E}">
        <p14:creationId xmlns:p14="http://schemas.microsoft.com/office/powerpoint/2010/main" val="391233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23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699943"/>
            <a:ext cx="10487024" cy="3076291"/>
          </a:xfrm>
          <a:prstGeom prst="rect">
            <a:avLst/>
          </a:prstGeom>
          <a:noFill/>
        </p:spPr>
        <p:txBody>
          <a:bodyPr wrap="square">
            <a:spAutoFit/>
          </a:bodyPr>
          <a:lstStyle/>
          <a:p>
            <a:pPr>
              <a:lnSpc>
                <a:spcPct val="200000"/>
              </a:lnSpc>
            </a:pPr>
            <a:r>
              <a:rPr lang="en-CA" sz="2000" b="1" dirty="0">
                <a:latin typeface="Times New Roman" panose="02020603050405020304" pitchFamily="18" charset="0"/>
                <a:cs typeface="Times New Roman" panose="02020603050405020304" pitchFamily="18" charset="0"/>
              </a:rPr>
              <a:t>#1: Our Priority:</a:t>
            </a:r>
            <a:r>
              <a:rPr lang="en-CA" sz="2000" dirty="0">
                <a:latin typeface="Times New Roman" panose="02020603050405020304" pitchFamily="18" charset="0"/>
                <a:cs typeface="Times New Roman" panose="02020603050405020304" pitchFamily="18" charset="0"/>
              </a:rPr>
              <a:t> Immediately surge resources to District 4 (Vaughan) to address the highest risk.</a:t>
            </a:r>
          </a:p>
          <a:p>
            <a:pPr>
              <a:lnSpc>
                <a:spcPct val="200000"/>
              </a:lnSpc>
            </a:pPr>
            <a:r>
              <a:rPr lang="en-CA" sz="2000" b="1" dirty="0">
                <a:latin typeface="Times New Roman" panose="02020603050405020304" pitchFamily="18" charset="0"/>
                <a:cs typeface="Times New Roman" panose="02020603050405020304" pitchFamily="18" charset="0"/>
              </a:rPr>
              <a:t>#2: Our Strategy:</a:t>
            </a:r>
            <a:r>
              <a:rPr lang="en-CA" sz="2000" dirty="0">
                <a:latin typeface="Times New Roman" panose="02020603050405020304" pitchFamily="18" charset="0"/>
                <a:cs typeface="Times New Roman" panose="02020603050405020304" pitchFamily="18" charset="0"/>
              </a:rPr>
              <a:t> Leverage the forecasted decline to implement sustainable prevention and 	optimization programs.</a:t>
            </a:r>
          </a:p>
          <a:p>
            <a:pPr>
              <a:lnSpc>
                <a:spcPct val="200000"/>
              </a:lnSpc>
            </a:pPr>
            <a:r>
              <a:rPr lang="en-CA" sz="2000" b="1" dirty="0">
                <a:latin typeface="Times New Roman" panose="02020603050405020304" pitchFamily="18" charset="0"/>
                <a:cs typeface="Times New Roman" panose="02020603050405020304" pitchFamily="18" charset="0"/>
              </a:rPr>
              <a:t>#3: Our Commitment:</a:t>
            </a:r>
            <a:r>
              <a:rPr lang="en-CA" sz="2000" dirty="0">
                <a:latin typeface="Times New Roman" panose="02020603050405020304" pitchFamily="18" charset="0"/>
                <a:cs typeface="Times New Roman" panose="02020603050405020304" pitchFamily="18" charset="0"/>
              </a:rPr>
              <a:t> We will monitor progress through quarterly reviews and adapt our strategy 	using this data-driven framework.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A5BF6-5C74-85D3-1211-0387AC0737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9744E1-900B-EF79-A1DB-B128A0D41EFA}"/>
              </a:ext>
            </a:extLst>
          </p:cNvPr>
          <p:cNvSpPr txBox="1"/>
          <p:nvPr/>
        </p:nvSpPr>
        <p:spPr>
          <a:xfrm>
            <a:off x="4099652" y="274321"/>
            <a:ext cx="399269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Strategic Vision</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CA8B253-3212-D8A5-82B5-BAF366B58AE7}"/>
              </a:ext>
            </a:extLst>
          </p:cNvPr>
          <p:cNvSpPr>
            <a:spLocks noGrp="1"/>
          </p:cNvSpPr>
          <p:nvPr>
            <p:ph type="dt" sz="half" idx="10"/>
          </p:nvPr>
        </p:nvSpPr>
        <p:spPr/>
        <p:txBody>
          <a:bodyPr/>
          <a:lstStyle/>
          <a:p>
            <a:fld id="{2BBDE202-2122-4B41-99F3-A95E29B999DB}" type="datetime3">
              <a:rPr lang="en-US" smtClean="0"/>
              <a:t>23 November 2025</a:t>
            </a:fld>
            <a:endParaRPr lang="en-US"/>
          </a:p>
        </p:txBody>
      </p:sp>
      <p:sp>
        <p:nvSpPr>
          <p:cNvPr id="9" name="Footer Placeholder 8">
            <a:extLst>
              <a:ext uri="{FF2B5EF4-FFF2-40B4-BE49-F238E27FC236}">
                <a16:creationId xmlns:a16="http://schemas.microsoft.com/office/drawing/2014/main" id="{30E96615-2AC5-95F7-FCA2-3A14C009E826}"/>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39958867-1480-6601-58AD-9AF0697052DD}"/>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12" name="TextBox 11">
            <a:extLst>
              <a:ext uri="{FF2B5EF4-FFF2-40B4-BE49-F238E27FC236}">
                <a16:creationId xmlns:a16="http://schemas.microsoft.com/office/drawing/2014/main" id="{5DBA6349-11C7-E75A-DCEF-597E4121B20F}"/>
              </a:ext>
            </a:extLst>
          </p:cNvPr>
          <p:cNvSpPr txBox="1"/>
          <p:nvPr/>
        </p:nvSpPr>
        <p:spPr>
          <a:xfrm>
            <a:off x="1512093" y="1528493"/>
            <a:ext cx="9167812" cy="1684564"/>
          </a:xfrm>
          <a:prstGeom prst="rect">
            <a:avLst/>
          </a:prstGeom>
          <a:noFill/>
        </p:spPr>
        <p:txBody>
          <a:bodyPr wrap="square">
            <a:spAutoFit/>
          </a:bodyPr>
          <a:lstStyle/>
          <a:p>
            <a:pPr>
              <a:lnSpc>
                <a:spcPct val="200000"/>
              </a:lnSpc>
            </a:pPr>
            <a:r>
              <a:rPr lang="en-CA" sz="2800" b="1" dirty="0">
                <a:latin typeface="Times New Roman" panose="02020603050405020304" pitchFamily="18" charset="0"/>
                <a:cs typeface="Times New Roman" panose="02020603050405020304" pitchFamily="18" charset="0"/>
              </a:rPr>
              <a:t>To make York Region Canada's safest community through predictive, proactive, and data-informed policing.</a:t>
            </a:r>
            <a:endParaRPr lang="en-CA"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917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23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196454" y="1150272"/>
            <a:ext cx="9512186" cy="349948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Scan to download the file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View Full Project and Code</a:t>
            </a:r>
          </a:p>
          <a:p>
            <a:pPr lvl="2">
              <a:lnSpc>
                <a:spcPct val="150000"/>
              </a:lnSpc>
            </a:pPr>
            <a:r>
              <a:rPr lang="en-US" dirty="0">
                <a:latin typeface="Times New Roman" panose="02020603050405020304" pitchFamily="18" charset="0"/>
                <a:cs typeface="Times New Roman" panose="02020603050405020304" pitchFamily="18" charset="0"/>
              </a:rPr>
              <a:t>Scan to view :</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673079" y="1445842"/>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3635057" y="2860123"/>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1846006" y="1407489"/>
            <a:ext cx="8499987" cy="4501232"/>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95,150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While District 1 has chronic </a:t>
            </a:r>
            <a:r>
              <a:rPr lang="en-CA" sz="1600" dirty="0">
                <a:solidFill>
                  <a:srgbClr val="0F1115"/>
                </a:solidFill>
                <a:latin typeface="Times New Roman" panose="02020603050405020304" pitchFamily="18" charset="0"/>
                <a:cs typeface="Times New Roman" panose="02020603050405020304" pitchFamily="18" charset="0"/>
              </a:rPr>
              <a:t>h</a:t>
            </a:r>
            <a:r>
              <a:rPr lang="en-CA" sz="1600" b="0" i="0" dirty="0">
                <a:solidFill>
                  <a:srgbClr val="0F1115"/>
                </a:solidFill>
                <a:effectLst/>
                <a:latin typeface="Times New Roman" panose="02020603050405020304" pitchFamily="18" charset="0"/>
                <a:cs typeface="Times New Roman" panose="02020603050405020304" pitchFamily="18" charset="0"/>
              </a:rPr>
              <a:t>igh </a:t>
            </a:r>
            <a:r>
              <a:rPr lang="en-CA" sz="1600" dirty="0">
                <a:solidFill>
                  <a:srgbClr val="0F1115"/>
                </a:solidFill>
                <a:latin typeface="Times New Roman" panose="02020603050405020304" pitchFamily="18" charset="0"/>
                <a:cs typeface="Times New Roman" panose="02020603050405020304" pitchFamily="18" charset="0"/>
              </a:rPr>
              <a:t>p</a:t>
            </a:r>
            <a:r>
              <a:rPr lang="en-CA" sz="1600" b="0" i="0" dirty="0">
                <a:solidFill>
                  <a:srgbClr val="0F1115"/>
                </a:solidFill>
                <a:effectLst/>
                <a:latin typeface="Times New Roman" panose="02020603050405020304" pitchFamily="18" charset="0"/>
                <a:cs typeface="Times New Roman" panose="02020603050405020304" pitchFamily="18" charset="0"/>
              </a:rPr>
              <a:t>ressure</a:t>
            </a:r>
            <a:r>
              <a:rPr lang="en-CA" sz="1600" dirty="0">
                <a:solidFill>
                  <a:srgbClr val="0F1115"/>
                </a:solidFill>
                <a:latin typeface="Times New Roman" panose="02020603050405020304" pitchFamily="18" charset="0"/>
                <a:cs typeface="Times New Roman" panose="02020603050405020304" pitchFamily="18" charset="0"/>
              </a:rPr>
              <a:t>, District 4 (Vaughan) needs immediate </a:t>
            </a:r>
            <a:r>
              <a:rPr lang="en-CA" sz="1600" b="0" i="0" dirty="0">
                <a:solidFill>
                  <a:srgbClr val="0F1115"/>
                </a:solidFill>
                <a:effectLst/>
                <a:latin typeface="Times New Roman" panose="02020603050405020304" pitchFamily="18" charset="0"/>
                <a:cs typeface="Times New Roman" panose="02020603050405020304" pitchFamily="18" charset="0"/>
              </a:rPr>
              <a:t>priority</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23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lstStyle/>
          <a:p>
            <a:r>
              <a:rPr lang="en-CA" b="1" dirty="0">
                <a:solidFill>
                  <a:srgbClr val="0F1115"/>
                </a:solidFill>
                <a:latin typeface="Times New Roman" panose="02020603050405020304" pitchFamily="18" charset="0"/>
                <a:cs typeface="Times New Roman" panose="02020603050405020304" pitchFamily="18" charset="0"/>
              </a:rPr>
              <a:t>Analysis Methodology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23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0420" y="1504190"/>
            <a:ext cx="3605180" cy="3300904"/>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Data Collection</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p:txBody>
      </p:sp>
      <p:sp>
        <p:nvSpPr>
          <p:cNvPr id="15" name="TextBox 14">
            <a:extLst>
              <a:ext uri="{FF2B5EF4-FFF2-40B4-BE49-F238E27FC236}">
                <a16:creationId xmlns:a16="http://schemas.microsoft.com/office/drawing/2014/main" id="{30017530-611A-AE77-6127-1158193BDEA6}"/>
              </a:ext>
            </a:extLst>
          </p:cNvPr>
          <p:cNvSpPr txBox="1"/>
          <p:nvPr/>
        </p:nvSpPr>
        <p:spPr>
          <a:xfrm>
            <a:off x="4238626" y="1488827"/>
            <a:ext cx="3762374" cy="2392963"/>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2025–2027</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ARIMA time-series modeling and multivariate regression to identify underlying trends and reliable future projections</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2024 outlier excluded for accuracy</a:t>
            </a:r>
          </a:p>
        </p:txBody>
      </p:sp>
      <p:sp>
        <p:nvSpPr>
          <p:cNvPr id="17" name="TextBox 16">
            <a:extLst>
              <a:ext uri="{FF2B5EF4-FFF2-40B4-BE49-F238E27FC236}">
                <a16:creationId xmlns:a16="http://schemas.microsoft.com/office/drawing/2014/main" id="{13222826-487D-D379-0D66-CD41C11EE4F3}"/>
              </a:ext>
            </a:extLst>
          </p:cNvPr>
          <p:cNvSpPr txBox="1"/>
          <p:nvPr/>
        </p:nvSpPr>
        <p:spPr>
          <a:xfrm>
            <a:off x="8172450" y="1478328"/>
            <a:ext cx="3873440" cy="2823850"/>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Tree>
    <p:extLst>
      <p:ext uri="{BB962C8B-B14F-4D97-AF65-F5344CB8AC3E}">
        <p14:creationId xmlns:p14="http://schemas.microsoft.com/office/powerpoint/2010/main" val="2530271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BF4823F-2900-5614-C3C9-887253DD0968}"/>
              </a:ext>
            </a:extLst>
          </p:cNvPr>
          <p:cNvSpPr>
            <a:spLocks noGrp="1"/>
          </p:cNvSpPr>
          <p:nvPr>
            <p:ph type="dt" sz="half" idx="10"/>
          </p:nvPr>
        </p:nvSpPr>
        <p:spPr/>
        <p:txBody>
          <a:bodyPr/>
          <a:lstStyle/>
          <a:p>
            <a:fld id="{BD8BE879-8D6E-4DDC-AA59-A3B9F8BFCBCD}" type="datetime3">
              <a:rPr lang="en-US" smtClean="0"/>
              <a:t>23 November 2025</a:t>
            </a:fld>
            <a:endParaRPr lang="en-US"/>
          </a:p>
        </p:txBody>
      </p:sp>
      <p:sp>
        <p:nvSpPr>
          <p:cNvPr id="5" name="Footer Placeholder 4">
            <a:extLst>
              <a:ext uri="{FF2B5EF4-FFF2-40B4-BE49-F238E27FC236}">
                <a16:creationId xmlns:a16="http://schemas.microsoft.com/office/drawing/2014/main" id="{9C5F7A1D-EA37-4EF9-0305-3256E57819CA}"/>
              </a:ext>
            </a:extLst>
          </p:cNvPr>
          <p:cNvSpPr>
            <a:spLocks noGrp="1"/>
          </p:cNvSpPr>
          <p:nvPr>
            <p:ph type="ftr" sz="quarter" idx="11"/>
          </p:nvPr>
        </p:nvSpPr>
        <p:spPr/>
        <p:txBody>
          <a:bodyPr/>
          <a:lstStyle/>
          <a:p>
            <a:r>
              <a:rPr lang="en-US"/>
              <a:t>York Region Crime Analysis</a:t>
            </a:r>
          </a:p>
        </p:txBody>
      </p:sp>
      <p:sp>
        <p:nvSpPr>
          <p:cNvPr id="6" name="Slide Number Placeholder 5">
            <a:extLst>
              <a:ext uri="{FF2B5EF4-FFF2-40B4-BE49-F238E27FC236}">
                <a16:creationId xmlns:a16="http://schemas.microsoft.com/office/drawing/2014/main" id="{28A119E3-EFD2-5206-B5E5-B2EBA2CA207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12" name="Picture 11">
            <a:extLst>
              <a:ext uri="{FF2B5EF4-FFF2-40B4-BE49-F238E27FC236}">
                <a16:creationId xmlns:a16="http://schemas.microsoft.com/office/drawing/2014/main" id="{3878E4E7-71C4-E4FF-E526-0FDA2EE56118}"/>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23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508000" y="1697139"/>
            <a:ext cx="11264900" cy="44890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120390" y="1276819"/>
            <a:ext cx="2824419" cy="2618294"/>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3878876"/>
            <a:ext cx="3047462" cy="2477476"/>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944810" y="1276820"/>
            <a:ext cx="2946747" cy="2602056"/>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1276819"/>
            <a:ext cx="2824192" cy="2618293"/>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45570" y="2127585"/>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456903" y="1536857"/>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136765" y="1360700"/>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172276"/>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3895112"/>
            <a:ext cx="2824421" cy="2461239"/>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3895113"/>
            <a:ext cx="2757578" cy="2461239"/>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4651697"/>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3946780"/>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23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76275" y="3878876"/>
            <a:ext cx="2444113" cy="2490965"/>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3984955"/>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76274" y="1276818"/>
            <a:ext cx="2444115" cy="260205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2932" y="274321"/>
            <a:ext cx="10486140"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Yearly Crime Trends &amp; The 2024 Anomaly</a:t>
            </a:r>
          </a:p>
        </p:txBody>
      </p:sp>
      <p:pic>
        <p:nvPicPr>
          <p:cNvPr id="4" name="Picture 3" descr="image.png"/>
          <p:cNvPicPr>
            <a:picLocks noChangeAspect="1"/>
          </p:cNvPicPr>
          <p:nvPr/>
        </p:nvPicPr>
        <p:blipFill>
          <a:blip r:embed="rId3"/>
          <a:stretch>
            <a:fillRect/>
          </a:stretch>
        </p:blipFill>
        <p:spPr>
          <a:xfrm>
            <a:off x="585786" y="1185823"/>
            <a:ext cx="5657697" cy="3306486"/>
          </a:xfrm>
          <a:prstGeom prst="rect">
            <a:avLst/>
          </a:prstGeom>
        </p:spPr>
      </p:pic>
      <p:pic>
        <p:nvPicPr>
          <p:cNvPr id="5" name="Picture 4" descr="image.png"/>
          <p:cNvPicPr>
            <a:picLocks noChangeAspect="1"/>
          </p:cNvPicPr>
          <p:nvPr/>
        </p:nvPicPr>
        <p:blipFill>
          <a:blip r:embed="rId4"/>
          <a:stretch>
            <a:fillRect/>
          </a:stretch>
        </p:blipFill>
        <p:spPr>
          <a:xfrm>
            <a:off x="5785930" y="1185823"/>
            <a:ext cx="5796470" cy="3306486"/>
          </a:xfrm>
          <a:prstGeom prst="rect">
            <a:avLst/>
          </a:prstGeom>
        </p:spPr>
      </p:pic>
      <p:sp>
        <p:nvSpPr>
          <p:cNvPr id="6" name="TextBox 5"/>
          <p:cNvSpPr txBox="1"/>
          <p:nvPr/>
        </p:nvSpPr>
        <p:spPr>
          <a:xfrm>
            <a:off x="2019145" y="4685690"/>
            <a:ext cx="8448675" cy="1949252"/>
          </a:xfrm>
          <a:prstGeom prst="rect">
            <a:avLst/>
          </a:prstGeom>
          <a:noFill/>
        </p:spPr>
        <p:txBody>
          <a:bodyPr wrap="square">
            <a:spAutoFit/>
          </a:bodyPr>
          <a:lstStyle/>
          <a:p>
            <a:pPr>
              <a:spcAft>
                <a:spcPts val="800"/>
              </a:spcAft>
              <a:defRPr sz="1400" b="1"/>
            </a:pPr>
            <a:r>
              <a:rPr sz="2400" dirty="0">
                <a:latin typeface="Times New Roman" panose="02020603050405020304" pitchFamily="18" charset="0"/>
                <a:cs typeface="Times New Roman" panose="02020603050405020304" pitchFamily="18" charset="0"/>
              </a:rPr>
              <a:t>Key Insights</a:t>
            </a:r>
            <a:endParaRPr lang="en-CA" sz="1600" dirty="0">
              <a:latin typeface="Times New Roman" panose="02020603050405020304" pitchFamily="18" charset="0"/>
              <a:cs typeface="Times New Roman" panose="02020603050405020304" pitchFamily="18" charset="0"/>
            </a:endParaRPr>
          </a:p>
          <a:p>
            <a:pPr marL="285750" indent="-285750">
              <a:spcAft>
                <a:spcPts val="400"/>
              </a:spcAft>
              <a:buFont typeface="Arial" panose="020B0604020202020204" pitchFamily="34" charset="0"/>
              <a:buChar char="•"/>
              <a:defRPr sz="1000"/>
            </a:pPr>
            <a:r>
              <a:rPr lang="en-CA" sz="1600" dirty="0">
                <a:latin typeface="Times New Roman" panose="02020603050405020304" pitchFamily="18" charset="0"/>
                <a:cs typeface="Times New Roman" panose="02020603050405020304" pitchFamily="18" charset="0"/>
              </a:rPr>
              <a:t>Analysis of crime records from 2016-2024 reveals an anomalous peak of 95,150 in 2024</a:t>
            </a:r>
          </a:p>
          <a:p>
            <a:pPr marL="285750" indent="-285750">
              <a:spcAft>
                <a:spcPts val="400"/>
              </a:spcAft>
              <a:buFont typeface="Arial" panose="020B0604020202020204" pitchFamily="34" charset="0"/>
              <a:buChar char="•"/>
              <a:defRPr sz="1000"/>
            </a:pPr>
            <a:r>
              <a:rPr lang="en-CA" sz="1600" dirty="0">
                <a:latin typeface="Times New Roman" panose="02020603050405020304" pitchFamily="18" charset="0"/>
                <a:cs typeface="Times New Roman" panose="02020603050405020304" pitchFamily="18" charset="0"/>
              </a:rPr>
              <a:t>The model forecasts a 56.7% decrease from the 2024 peak, which is excluded from the forecast model due to unique post-pandemic factors</a:t>
            </a:r>
          </a:p>
          <a:p>
            <a:pPr marL="285750" indent="-285750">
              <a:spcAft>
                <a:spcPts val="400"/>
              </a:spcAft>
              <a:buFont typeface="Arial" panose="020B0604020202020204" pitchFamily="34" charset="0"/>
              <a:buChar char="•"/>
              <a:defRPr sz="1000"/>
            </a:pPr>
            <a:r>
              <a:rPr sz="1600" dirty="0">
                <a:latin typeface="Times New Roman" panose="02020603050405020304" pitchFamily="18" charset="0"/>
                <a:cs typeface="Times New Roman" panose="02020603050405020304" pitchFamily="18" charset="0"/>
              </a:rPr>
              <a:t>Different crime types show varying growth patterns</a:t>
            </a:r>
          </a:p>
          <a:p>
            <a:pPr marL="285750" indent="-285750">
              <a:spcAft>
                <a:spcPts val="400"/>
              </a:spcAft>
              <a:buFont typeface="Arial" panose="020B0604020202020204" pitchFamily="34" charset="0"/>
              <a:buChar char="•"/>
              <a:defRPr sz="1000"/>
            </a:pPr>
            <a:r>
              <a:rPr sz="1600" dirty="0">
                <a:latin typeface="Times New Roman" panose="02020603050405020304" pitchFamily="18" charset="0"/>
                <a:cs typeface="Times New Roman" panose="02020603050405020304" pitchFamily="18" charset="0"/>
              </a:rPr>
              <a:t>Property crimes dominate but all categories need monitoring</a:t>
            </a:r>
          </a:p>
        </p:txBody>
      </p:sp>
      <p:sp>
        <p:nvSpPr>
          <p:cNvPr id="2" name="Date Placeholder 1">
            <a:extLst>
              <a:ext uri="{FF2B5EF4-FFF2-40B4-BE49-F238E27FC236}">
                <a16:creationId xmlns:a16="http://schemas.microsoft.com/office/drawing/2014/main" id="{C7492FD9-C143-8FF3-0DD7-703F00C3D869}"/>
              </a:ext>
            </a:extLst>
          </p:cNvPr>
          <p:cNvSpPr>
            <a:spLocks noGrp="1"/>
          </p:cNvSpPr>
          <p:nvPr>
            <p:ph type="dt" sz="half" idx="10"/>
          </p:nvPr>
        </p:nvSpPr>
        <p:spPr/>
        <p:txBody>
          <a:bodyPr/>
          <a:lstStyle/>
          <a:p>
            <a:fld id="{8F2E84E4-C037-47D5-B6C3-F2E7CB7BC21C}" type="datetime3">
              <a:rPr lang="en-US" smtClean="0"/>
              <a:t>23 November 2025</a:t>
            </a:fld>
            <a:endParaRPr lang="en-US"/>
          </a:p>
        </p:txBody>
      </p:sp>
      <p:sp>
        <p:nvSpPr>
          <p:cNvPr id="8" name="Footer Placeholder 7">
            <a:extLst>
              <a:ext uri="{FF2B5EF4-FFF2-40B4-BE49-F238E27FC236}">
                <a16:creationId xmlns:a16="http://schemas.microsoft.com/office/drawing/2014/main" id="{55D70822-BC97-5D19-4EFB-9B2C4FE4367B}"/>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0994362F-C101-E7FB-915B-475FE13676B8}"/>
              </a:ext>
            </a:extLst>
          </p:cNvPr>
          <p:cNvSpPr>
            <a:spLocks noGrp="1"/>
          </p:cNvSpPr>
          <p:nvPr>
            <p:ph type="sldNum" sz="quarter" idx="12"/>
          </p:nvPr>
        </p:nvSpPr>
        <p:spPr/>
        <p:txBody>
          <a:bodyPr/>
          <a:lstStyle/>
          <a:p>
            <a:fld id="{C1FF6DA9-008F-8B48-92A6-B652298478BF}"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3608D50-582B-A87C-D2C0-4F8F3EF95280}"/>
              </a:ext>
            </a:extLst>
          </p:cNvPr>
          <p:cNvPicPr>
            <a:picLocks noChangeAspect="1"/>
          </p:cNvPicPr>
          <p:nvPr/>
        </p:nvPicPr>
        <p:blipFill>
          <a:blip r:embed="rId3"/>
          <a:stretch>
            <a:fillRect/>
          </a:stretch>
        </p:blipFill>
        <p:spPr>
          <a:xfrm>
            <a:off x="485139" y="1174238"/>
            <a:ext cx="9060835" cy="5040566"/>
          </a:xfrm>
          <a:prstGeom prst="rect">
            <a:avLst/>
          </a:prstGeom>
        </p:spPr>
      </p:pic>
      <p:sp>
        <p:nvSpPr>
          <p:cNvPr id="3" name="TextBox 2"/>
          <p:cNvSpPr txBox="1"/>
          <p:nvPr/>
        </p:nvSpPr>
        <p:spPr>
          <a:xfrm>
            <a:off x="2043221" y="274321"/>
            <a:ext cx="8105552"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Crime Forecasting</a:t>
            </a:r>
            <a:r>
              <a:rPr lang="en-CA" sz="4400" dirty="0">
                <a:latin typeface="Times New Roman" panose="02020603050405020304" pitchFamily="18" charset="0"/>
                <a:cs typeface="Times New Roman" panose="02020603050405020304" pitchFamily="18" charset="0"/>
              </a:rPr>
              <a:t> for 2025-2027</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FC5F5DC-8931-AB72-AEDF-EC8688959A20}"/>
              </a:ext>
            </a:extLst>
          </p:cNvPr>
          <p:cNvSpPr>
            <a:spLocks noGrp="1"/>
          </p:cNvSpPr>
          <p:nvPr>
            <p:ph type="dt" sz="half" idx="10"/>
          </p:nvPr>
        </p:nvSpPr>
        <p:spPr/>
        <p:txBody>
          <a:bodyPr/>
          <a:lstStyle/>
          <a:p>
            <a:fld id="{CBC9BB95-92BC-4D92-9CE0-8E5213CCDBEE}" type="datetime3">
              <a:rPr lang="en-US" smtClean="0"/>
              <a:t>23 November 2025</a:t>
            </a:fld>
            <a:endParaRPr lang="en-US"/>
          </a:p>
        </p:txBody>
      </p:sp>
      <p:sp>
        <p:nvSpPr>
          <p:cNvPr id="8" name="Footer Placeholder 7">
            <a:extLst>
              <a:ext uri="{FF2B5EF4-FFF2-40B4-BE49-F238E27FC236}">
                <a16:creationId xmlns:a16="http://schemas.microsoft.com/office/drawing/2014/main" id="{0A563893-F4BD-2B2A-0D22-6C033DA46CFC}"/>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BCFF3A01-7B57-12E6-FEAA-11E5068A483A}"/>
              </a:ext>
            </a:extLst>
          </p:cNvPr>
          <p:cNvSpPr>
            <a:spLocks noGrp="1"/>
          </p:cNvSpPr>
          <p:nvPr>
            <p:ph type="sldNum" sz="quarter" idx="12"/>
          </p:nvPr>
        </p:nvSpPr>
        <p:spPr/>
        <p:txBody>
          <a:bodyPr/>
          <a:lstStyle/>
          <a:p>
            <a:fld id="{C1FF6DA9-008F-8B48-92A6-B652298478BF}" type="slidenum">
              <a:rPr lang="en-US" smtClean="0"/>
              <a:t>8</a:t>
            </a:fld>
            <a:endParaRPr lang="en-US"/>
          </a:p>
        </p:txBody>
      </p:sp>
      <p:sp>
        <p:nvSpPr>
          <p:cNvPr id="12" name="TextBox 11">
            <a:extLst>
              <a:ext uri="{FF2B5EF4-FFF2-40B4-BE49-F238E27FC236}">
                <a16:creationId xmlns:a16="http://schemas.microsoft.com/office/drawing/2014/main" id="{5EDCC19D-6144-299A-ED37-CAF5E40770CD}"/>
              </a:ext>
            </a:extLst>
          </p:cNvPr>
          <p:cNvSpPr txBox="1"/>
          <p:nvPr/>
        </p:nvSpPr>
        <p:spPr>
          <a:xfrm>
            <a:off x="2014816" y="4697830"/>
            <a:ext cx="7230784" cy="1282402"/>
          </a:xfrm>
          <a:prstGeom prst="rect">
            <a:avLst/>
          </a:prstGeom>
          <a:noFill/>
        </p:spPr>
        <p:txBody>
          <a:bodyPr wrap="square">
            <a:spAutoFit/>
          </a:bodyPr>
          <a:lstStyle/>
          <a:p>
            <a:pPr>
              <a:spcAft>
                <a:spcPts val="800"/>
              </a:spcAft>
              <a:defRPr sz="1400" b="1"/>
            </a:pPr>
            <a:r>
              <a:rPr sz="1600" dirty="0">
                <a:latin typeface="Times New Roman" panose="02020603050405020304" pitchFamily="18" charset="0"/>
                <a:cs typeface="Times New Roman" panose="02020603050405020304" pitchFamily="18" charset="0"/>
              </a:rPr>
              <a:t>Continued decline through 2027 provides opportunity for targeted interventions</a:t>
            </a:r>
          </a:p>
          <a:p>
            <a:pPr>
              <a:spcAft>
                <a:spcPts val="400"/>
              </a:spcAft>
              <a:defRPr sz="1000"/>
            </a:pPr>
            <a:r>
              <a:rPr sz="1600" dirty="0">
                <a:latin typeface="Times New Roman" panose="02020603050405020304" pitchFamily="18" charset="0"/>
                <a:cs typeface="Times New Roman" panose="02020603050405020304" pitchFamily="18" charset="0"/>
              </a:rPr>
              <a:t>Priority: Focus resources on high-risk districts while trend is favorable</a:t>
            </a:r>
          </a:p>
          <a:p>
            <a:pPr>
              <a:spcAft>
                <a:spcPts val="400"/>
              </a:spcAft>
              <a:defRPr sz="1000"/>
            </a:pPr>
            <a:r>
              <a:rPr sz="1600" dirty="0">
                <a:latin typeface="Times New Roman" panose="02020603050405020304" pitchFamily="18" charset="0"/>
                <a:cs typeface="Times New Roman" panose="02020603050405020304" pitchFamily="18" charset="0"/>
              </a:rPr>
              <a:t>Action: Use forecasting to optimize patrol schedules and resource allocation</a:t>
            </a:r>
          </a:p>
          <a:p>
            <a:pPr>
              <a:spcAft>
                <a:spcPts val="400"/>
              </a:spcAft>
              <a:defRPr sz="1000"/>
            </a:pPr>
            <a:r>
              <a:rPr lang="en-CA" sz="1600" dirty="0">
                <a:latin typeface="Times New Roman" panose="02020603050405020304" pitchFamily="18" charset="0"/>
                <a:cs typeface="Times New Roman" panose="02020603050405020304" pitchFamily="18" charset="0"/>
              </a:rPr>
              <a:t>Data</a:t>
            </a:r>
            <a:r>
              <a:rPr sz="1600" dirty="0">
                <a:latin typeface="Times New Roman" panose="02020603050405020304" pitchFamily="18" charset="0"/>
                <a:cs typeface="Times New Roman" panose="02020603050405020304" pitchFamily="18" charset="0"/>
              </a:rPr>
              <a:t>: </a:t>
            </a:r>
            <a:r>
              <a:rPr lang="en-CA" sz="1600" dirty="0">
                <a:latin typeface="Times New Roman" panose="02020603050405020304" pitchFamily="18" charset="0"/>
                <a:cs typeface="Times New Roman" panose="02020603050405020304" pitchFamily="18" charset="0"/>
              </a:rPr>
              <a:t>Forecast excludes the 2024 outlier for accuracy</a:t>
            </a:r>
            <a:endParaRPr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94AAA83-9ED5-FD08-1E07-70B0F9B10B54}"/>
              </a:ext>
            </a:extLst>
          </p:cNvPr>
          <p:cNvSpPr txBox="1"/>
          <p:nvPr/>
        </p:nvSpPr>
        <p:spPr>
          <a:xfrm>
            <a:off x="9611360" y="2026515"/>
            <a:ext cx="2397760" cy="3508653"/>
          </a:xfrm>
          <a:prstGeom prst="rect">
            <a:avLst/>
          </a:prstGeom>
          <a:noFill/>
        </p:spPr>
        <p:txBody>
          <a:bodyPr wrap="square">
            <a:spAutoFit/>
          </a:bodyPr>
          <a:lstStyle/>
          <a:p>
            <a:r>
              <a:rPr lang="en-CA" sz="2400" b="1" i="0" dirty="0">
                <a:solidFill>
                  <a:srgbClr val="0F1115"/>
                </a:solidFill>
                <a:effectLst/>
                <a:latin typeface="Times New Roman" panose="02020603050405020304" pitchFamily="18" charset="0"/>
                <a:cs typeface="Times New Roman" panose="02020603050405020304" pitchFamily="18" charset="0"/>
              </a:rPr>
              <a:t>Forecast Note:</a:t>
            </a:r>
          </a:p>
          <a:p>
            <a:r>
              <a:rPr lang="en-CA" b="0" i="0" dirty="0">
                <a:solidFill>
                  <a:srgbClr val="0F1115"/>
                </a:solidFill>
                <a:effectLst/>
                <a:latin typeface="Times New Roman" panose="02020603050405020304" pitchFamily="18" charset="0"/>
                <a:cs typeface="Times New Roman" panose="02020603050405020304" pitchFamily="18" charset="0"/>
              </a:rPr>
              <a:t>The 2024 data was excluded as an outlier caused by </a:t>
            </a:r>
            <a:r>
              <a:rPr lang="en-CA" b="1" dirty="0">
                <a:latin typeface="Times New Roman" panose="02020603050405020304" pitchFamily="18" charset="0"/>
                <a:cs typeface="Times New Roman" panose="02020603050405020304" pitchFamily="18" charset="0"/>
              </a:rPr>
              <a:t>a confluence of unique post-pandemic economic and social factors. </a:t>
            </a:r>
            <a:r>
              <a:rPr lang="en-CA" b="0" i="0" dirty="0">
                <a:solidFill>
                  <a:srgbClr val="0F1115"/>
                </a:solidFill>
                <a:effectLst/>
                <a:latin typeface="Times New Roman" panose="02020603050405020304" pitchFamily="18" charset="0"/>
                <a:cs typeface="Times New Roman" panose="02020603050405020304" pitchFamily="18" charset="0"/>
              </a:rPr>
              <a:t>The model is built on the stable 2016-2023 dataset to ensure a reliable strategic outlook.</a:t>
            </a:r>
            <a:endParaRPr lang="en-CA"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570670" y="274321"/>
            <a:ext cx="11050654"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Decline Enabling Targeted Action</a:t>
            </a:r>
            <a:endParaRPr sz="4400" b="1" dirty="0">
              <a:latin typeface="Times New Roman" panose="02020603050405020304" pitchFamily="18" charset="0"/>
              <a:cs typeface="Times New Roman" panose="02020603050405020304" pitchFamily="18" charset="0"/>
            </a:endParaRPr>
          </a:p>
        </p:txBody>
      </p:sp>
      <p:pic>
        <p:nvPicPr>
          <p:cNvPr id="5" name="Picture 4" descr="image.png">
            <a:extLst>
              <a:ext uri="{FF2B5EF4-FFF2-40B4-BE49-F238E27FC236}">
                <a16:creationId xmlns:a16="http://schemas.microsoft.com/office/drawing/2014/main" id="{0FFDC3BD-5B68-8EC1-B910-FCB45FA8216B}"/>
              </a:ext>
            </a:extLst>
          </p:cNvPr>
          <p:cNvPicPr>
            <a:picLocks noChangeAspect="1"/>
          </p:cNvPicPr>
          <p:nvPr/>
        </p:nvPicPr>
        <p:blipFill>
          <a:blip r:embed="rId3"/>
          <a:stretch>
            <a:fillRect/>
          </a:stretch>
        </p:blipFill>
        <p:spPr>
          <a:xfrm>
            <a:off x="2452518" y="1092262"/>
            <a:ext cx="7334994" cy="5312589"/>
          </a:xfrm>
          <a:prstGeom prst="rect">
            <a:avLst/>
          </a:prstGeom>
        </p:spPr>
      </p:pic>
      <p:sp>
        <p:nvSpPr>
          <p:cNvPr id="6" name="TextBox 5">
            <a:extLst>
              <a:ext uri="{FF2B5EF4-FFF2-40B4-BE49-F238E27FC236}">
                <a16:creationId xmlns:a16="http://schemas.microsoft.com/office/drawing/2014/main" id="{A16B85F8-47EF-2855-D07E-D487987260F2}"/>
              </a:ext>
            </a:extLst>
          </p:cNvPr>
          <p:cNvSpPr txBox="1"/>
          <p:nvPr/>
        </p:nvSpPr>
        <p:spPr>
          <a:xfrm>
            <a:off x="5480198" y="2064775"/>
            <a:ext cx="3860800" cy="1446550"/>
          </a:xfrm>
          <a:prstGeom prst="rect">
            <a:avLst/>
          </a:prstGeom>
          <a:noFill/>
        </p:spPr>
        <p:txBody>
          <a:bodyPr wrap="square">
            <a:spAutoFit/>
          </a:bodyPr>
          <a:lstStyle/>
          <a:p>
            <a:pPr>
              <a:spcAft>
                <a:spcPts val="800"/>
              </a:spcAft>
              <a:defRPr sz="1400" b="1"/>
            </a:pPr>
            <a:r>
              <a:rPr lang="en-CA" b="1" dirty="0">
                <a:latin typeface="Times New Roman" panose="02020603050405020304" pitchFamily="18" charset="0"/>
                <a:cs typeface="Times New Roman" panose="02020603050405020304" pitchFamily="18" charset="0"/>
              </a:rPr>
              <a:t>Turning Data into a Strategic Advantage</a:t>
            </a:r>
            <a:endParaRPr sz="1600" dirty="0">
              <a:latin typeface="Times New Roman" panose="02020603050405020304" pitchFamily="18" charset="0"/>
              <a:cs typeface="Times New Roman" panose="02020603050405020304" pitchFamily="18" charset="0"/>
            </a:endParaRPr>
          </a:p>
          <a:p>
            <a:pPr marL="285750" indent="-285750">
              <a:spcAft>
                <a:spcPts val="400"/>
              </a:spcAft>
              <a:buFont typeface="Arial" panose="020B0604020202020204" pitchFamily="34" charset="0"/>
              <a:buChar char="•"/>
              <a:defRPr sz="1000"/>
            </a:pPr>
            <a:r>
              <a:rPr sz="1600" b="1" dirty="0">
                <a:latin typeface="Times New Roman" panose="02020603050405020304" pitchFamily="18" charset="0"/>
                <a:cs typeface="Times New Roman" panose="02020603050405020304" pitchFamily="18" charset="0"/>
              </a:rPr>
              <a:t>Priority: </a:t>
            </a:r>
            <a:r>
              <a:rPr sz="1600" dirty="0">
                <a:latin typeface="Times New Roman" panose="02020603050405020304" pitchFamily="18" charset="0"/>
                <a:cs typeface="Times New Roman" panose="02020603050405020304" pitchFamily="18" charset="0"/>
              </a:rPr>
              <a:t>Focus resources on high-risk districts while trend is favorable</a:t>
            </a:r>
          </a:p>
          <a:p>
            <a:pPr marL="285750" indent="-285750">
              <a:spcAft>
                <a:spcPts val="400"/>
              </a:spcAft>
              <a:buFont typeface="Arial" panose="020B0604020202020204" pitchFamily="34" charset="0"/>
              <a:buChar char="•"/>
              <a:defRPr sz="1000"/>
            </a:pPr>
            <a:r>
              <a:rPr sz="1600" b="1" dirty="0">
                <a:latin typeface="Times New Roman" panose="02020603050405020304" pitchFamily="18" charset="0"/>
                <a:cs typeface="Times New Roman" panose="02020603050405020304" pitchFamily="18" charset="0"/>
              </a:rPr>
              <a:t>Action: </a:t>
            </a:r>
            <a:r>
              <a:rPr sz="1600" dirty="0">
                <a:latin typeface="Times New Roman" panose="02020603050405020304" pitchFamily="18" charset="0"/>
                <a:cs typeface="Times New Roman" panose="02020603050405020304" pitchFamily="18" charset="0"/>
              </a:rPr>
              <a:t>Use forecasting to optimize patrol schedules and resource allocation</a:t>
            </a: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23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9</a:t>
            </a:fld>
            <a:endParaRPr lang="en-US"/>
          </a:p>
        </p:txBody>
      </p:sp>
    </p:spTree>
    <p:extLst>
      <p:ext uri="{BB962C8B-B14F-4D97-AF65-F5344CB8AC3E}">
        <p14:creationId xmlns:p14="http://schemas.microsoft.com/office/powerpoint/2010/main" val="3444471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2122</TotalTime>
  <Words>3005</Words>
  <Application>Microsoft Office PowerPoint</Application>
  <PresentationFormat>Widescreen</PresentationFormat>
  <Paragraphs>324</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Times New Roman</vt:lpstr>
      <vt:lpstr>Office Theme</vt:lpstr>
      <vt:lpstr>York Region Crime Analysis: A Data-Driven Plan for 2025-2027</vt:lpstr>
      <vt:lpstr>Table of Contents</vt:lpstr>
      <vt:lpstr>Analysis Methodology</vt:lpstr>
      <vt:lpstr>PowerPoint Presentation</vt:lpstr>
      <vt:lpstr>Crime Category Distribution</vt:lpstr>
      <vt:lpstr>The Crime-Staffing Feedback Loop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80</cp:revision>
  <dcterms:created xsi:type="dcterms:W3CDTF">2013-01-27T09:14:16Z</dcterms:created>
  <dcterms:modified xsi:type="dcterms:W3CDTF">2025-11-23T21:11:31Z</dcterms:modified>
  <cp:category/>
</cp:coreProperties>
</file>